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0" r:id="rId11"/>
    <p:sldId id="278" r:id="rId12"/>
    <p:sldId id="281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D00AAB-C75F-406B-AF9D-7865B270A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C4FF1E-135E-48C5-84F5-0D8AF58FC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A57912-9600-413E-B9D3-D9DB44A33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37814F3-E0BA-4DE9-B4EA-4E1B7B5CB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BF5589-5505-4AF8-813C-E10A65D7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822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E33A1F-3084-4847-8989-2DD55EBD7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3E4EA80-8124-4973-8392-896F526EA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9153C59-0527-46B8-ADD7-84EA17418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EE994A-33B3-4D96-A2D1-293D53EF3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5EBCFD-C026-458C-BF7F-2737C9A7A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43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6D50F20-1444-4E9F-A062-99B5D412C3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69250E7-EB72-4591-8DA4-0F9074031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1A70E62-9C1C-4AAF-BABC-147C6863F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09BEECB-3E88-45B3-B432-5E1EA8900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D5AAC4-1F34-4AED-98F8-BE9366B8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244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AC158A-EA8E-434F-9D18-B039D92EF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14A049-D374-4CEE-B013-A5A0DC40B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030AAED-0791-4016-B02A-69AA2C4CA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0F2B55-0462-4560-986E-9CD10C2A3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47D6C4F-36B9-4C82-9A1C-EC4DA460B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92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9AEA87-DF48-4EE2-A58C-06EF0ED2B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DA047A6-1F0F-45C3-84C0-947A6231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7CA851-EA06-4AE9-8B9A-66FBAFAA2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F788C6F-67B6-4C15-85E4-A264483FE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461E87-B888-405C-B821-BBF45435A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564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52699E-3C51-45D4-A9C4-D16489CC2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A19C3D-7D61-4A03-939C-7CC41C2577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399DD9-3944-45B2-8C95-888DC4D67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9A603FC-EB71-48AE-83A5-690606049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3CEC84-A8D8-4B60-9561-40E7E4F11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21A991B-1A59-427F-B877-50C695854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607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B9D802-17D5-4305-92BE-9661D7A3F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611A30-AA36-4BC9-901C-E0A0FC809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C0C37A7-B5C0-4C32-B987-4DE89AF82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C50BA3B-F785-43F8-BE39-B7661F776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FB457CB-7AE3-4EC8-A3AD-5006AE918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EDAF54B-62B0-42DF-B561-476F1904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94716BA-2BD7-4BFD-9B7B-D323E467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94E8259-BB61-47BA-92FE-407B5C3B3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343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12C92F-912F-4CF1-8FF5-2AB05CDE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D776E6A-5C95-467E-8AC6-7F9799FC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F5F731C-27B8-4CC7-B761-9C7C26886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BBF5F2-7E28-4F2E-B175-D40B97C3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621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08AAAB5-C72D-49CF-975C-AF560A777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581A8A5-74D8-4400-AAA6-2B89754F5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286ED9E-6F57-4CCD-A9E1-4ED8B552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158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D25FCB-5F65-4AE2-8821-7A77DCC7B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3C5414-B128-453A-9B79-D769C5B96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E5A240A-88EC-4EE5-90BF-89813F44C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6EB16C-9520-4FB5-853C-5779F15C8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B83B05E-5A46-4A89-9430-33737E2D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FD0F029-73B0-4033-A8E2-89DAC054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197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484B1D-747E-460D-869B-90E3B9266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399638B-1B32-41EF-9341-1C55C040F6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818398D-AF04-4584-BD0F-8F0A08296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678B34C-926B-4788-81FA-3CE20F236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CAB3923-C24E-4186-92B9-7802FBBAA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CC46112-7FFE-4325-9E8A-817B63EB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002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D204666-1364-4224-8C44-7D3F4B7B6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18BB050-1940-47FC-BEBE-750C947C3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BAFC3E5-A5F9-4028-BDF9-CB30ACD2E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1C99F-0BAD-4BF1-A551-91EA5164F51C}" type="datetimeFigureOut">
              <a:rPr lang="pl-PL" smtClean="0"/>
              <a:t>09.02.2021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5AE7A53-C280-47C9-9D99-E20D59A2B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7334C6-BEC6-4FB9-8376-5711CBBCFB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AB810-B605-4F35-AE57-417405B36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78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s://www.gov.pl/web/gov/zaloz-profil-zaufan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s://www.gov.pl/web/gov/zaloz-profil-zaufan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pic>
        <p:nvPicPr>
          <p:cNvPr id="6" name="Obraz2">
            <a:extLst>
              <a:ext uri="{FF2B5EF4-FFF2-40B4-BE49-F238E27FC236}">
                <a16:creationId xmlns:a16="http://schemas.microsoft.com/office/drawing/2014/main" id="{B7DA5E9F-4052-4B82-8314-01E4EE572AAF}"/>
              </a:ext>
            </a:extLst>
          </p:cNvPr>
          <p:cNvPicPr/>
          <p:nvPr/>
        </p:nvPicPr>
        <p:blipFill>
          <a:blip r:embed="rId4"/>
          <a:srcRect r="103"/>
          <a:stretch>
            <a:fillRect/>
          </a:stretch>
        </p:blipFill>
        <p:spPr bwMode="auto">
          <a:xfrm>
            <a:off x="10008093" y="185773"/>
            <a:ext cx="1889104" cy="1128121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EFA96C13-0295-412C-8F0E-6233EF2ECEE3}"/>
              </a:ext>
            </a:extLst>
          </p:cNvPr>
          <p:cNvSpPr txBox="1"/>
          <p:nvPr/>
        </p:nvSpPr>
        <p:spPr>
          <a:xfrm>
            <a:off x="294803" y="1516641"/>
            <a:ext cx="1097096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Bef>
                <a:spcPts val="1200"/>
              </a:spcBef>
              <a:spcAft>
                <a:spcPts val="600"/>
              </a:spcAft>
            </a:pPr>
            <a:r>
              <a:rPr lang="pl-PL" sz="6000" kern="100" dirty="0">
                <a:effectLst/>
                <a:latin typeface="Liberation Sans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PROFIL ZAUFANY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6FE4479-66AE-4AE5-8AFE-C12ECD1453F3}"/>
              </a:ext>
            </a:extLst>
          </p:cNvPr>
          <p:cNvSpPr txBox="1"/>
          <p:nvPr/>
        </p:nvSpPr>
        <p:spPr>
          <a:xfrm>
            <a:off x="294803" y="3101449"/>
            <a:ext cx="6094520" cy="2262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lvl="0" indent="-8572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kern="100" dirty="0">
                <a:latin typeface="Liberation Sans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Czym jest ?</a:t>
            </a:r>
          </a:p>
          <a:p>
            <a:pPr marL="857250" lvl="0" indent="-8572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kern="100" dirty="0">
                <a:latin typeface="Liberation Sans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Do czego służy ?</a:t>
            </a:r>
          </a:p>
          <a:p>
            <a:pPr marL="857250" lvl="0" indent="-8572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kern="100" dirty="0">
                <a:latin typeface="Liberation Sans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Dla kogo ?</a:t>
            </a:r>
          </a:p>
          <a:p>
            <a:pPr marL="857250" lvl="0" indent="-8572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kern="100" dirty="0">
                <a:latin typeface="Liberation Sans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Jak założyć ?</a:t>
            </a:r>
          </a:p>
        </p:txBody>
      </p:sp>
    </p:spTree>
    <p:extLst>
      <p:ext uri="{BB962C8B-B14F-4D97-AF65-F5344CB8AC3E}">
        <p14:creationId xmlns:p14="http://schemas.microsoft.com/office/powerpoint/2010/main" val="3066001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pic>
        <p:nvPicPr>
          <p:cNvPr id="7" name="Obraz2">
            <a:extLst>
              <a:ext uri="{FF2B5EF4-FFF2-40B4-BE49-F238E27FC236}">
                <a16:creationId xmlns:a16="http://schemas.microsoft.com/office/drawing/2014/main" id="{95BF6EB9-43B1-4DA9-86C3-DA545F2E5DC0}"/>
              </a:ext>
            </a:extLst>
          </p:cNvPr>
          <p:cNvPicPr/>
          <p:nvPr/>
        </p:nvPicPr>
        <p:blipFill>
          <a:blip r:embed="rId4"/>
          <a:srcRect r="103"/>
          <a:stretch>
            <a:fillRect/>
          </a:stretch>
        </p:blipFill>
        <p:spPr bwMode="auto">
          <a:xfrm>
            <a:off x="10008093" y="185773"/>
            <a:ext cx="1889104" cy="1128121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E7996DB0-0CBD-4B03-A460-DC8E97E6DEC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2500" t="9579" r="23616" b="3819"/>
          <a:stretch/>
        </p:blipFill>
        <p:spPr>
          <a:xfrm>
            <a:off x="2396970" y="612559"/>
            <a:ext cx="6569476" cy="593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50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pic>
        <p:nvPicPr>
          <p:cNvPr id="7" name="Obraz2">
            <a:extLst>
              <a:ext uri="{FF2B5EF4-FFF2-40B4-BE49-F238E27FC236}">
                <a16:creationId xmlns:a16="http://schemas.microsoft.com/office/drawing/2014/main" id="{95BF6EB9-43B1-4DA9-86C3-DA545F2E5DC0}"/>
              </a:ext>
            </a:extLst>
          </p:cNvPr>
          <p:cNvPicPr/>
          <p:nvPr/>
        </p:nvPicPr>
        <p:blipFill>
          <a:blip r:embed="rId4"/>
          <a:srcRect r="103"/>
          <a:stretch>
            <a:fillRect/>
          </a:stretch>
        </p:blipFill>
        <p:spPr bwMode="auto">
          <a:xfrm>
            <a:off x="10008093" y="185773"/>
            <a:ext cx="1889104" cy="1128121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8BDEA423-2763-4DF1-8FDA-5C5EF2FC0EB4}"/>
              </a:ext>
            </a:extLst>
          </p:cNvPr>
          <p:cNvSpPr txBox="1"/>
          <p:nvPr/>
        </p:nvSpPr>
        <p:spPr>
          <a:xfrm>
            <a:off x="294802" y="1399998"/>
            <a:ext cx="111130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600" b="1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Zakładanie profilu zaufanego on-line Część II</a:t>
            </a:r>
            <a:endParaRPr lang="pl-PL" sz="3600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10B482F0-47A0-4E7C-9C50-766908D55836}"/>
              </a:ext>
            </a:extLst>
          </p:cNvPr>
          <p:cNvSpPr txBox="1"/>
          <p:nvPr/>
        </p:nvSpPr>
        <p:spPr>
          <a:xfrm>
            <a:off x="294802" y="2292628"/>
            <a:ext cx="11024227" cy="38545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700"/>
              </a:spcAft>
              <a:buFont typeface="+mj-lt"/>
              <a:buAutoNum type="arabicPeriod"/>
              <a:tabLst>
                <a:tab pos="500380" algn="l"/>
              </a:tabLst>
            </a:pP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Uruchom aplikację </a:t>
            </a:r>
            <a:r>
              <a:rPr lang="pl-PL" sz="23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PZ </a:t>
            </a:r>
            <a:r>
              <a:rPr lang="pl-PL" sz="2300" b="1" kern="100" dirty="0" err="1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Signer</a:t>
            </a: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700"/>
              </a:spcAft>
              <a:buFont typeface="+mj-lt"/>
              <a:buAutoNum type="arabicPeriod"/>
              <a:tabLst>
                <a:tab pos="500380" algn="l"/>
              </a:tabLst>
            </a:pP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Kliknij </a:t>
            </a:r>
            <a:r>
              <a:rPr lang="pl-PL" sz="23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Rozpocznij proces podpisu</a:t>
            </a: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700"/>
              </a:spcAft>
              <a:buFont typeface="+mj-lt"/>
              <a:buAutoNum type="arabicPeriod"/>
              <a:tabLst>
                <a:tab pos="500380" algn="l"/>
              </a:tabLst>
            </a:pP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Kliknij </a:t>
            </a:r>
            <a:r>
              <a:rPr lang="pl-PL" sz="23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Przejdź do podpisu </a:t>
            </a: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(okienko Krok 4 w aplikacji). Poczekaj, aż pojawi się możliwość wyboru/wskazania certyfikatu kwalifikowanego (Krok 5).</a:t>
            </a:r>
          </a:p>
          <a:p>
            <a:pPr marL="342900" lvl="0" indent="-342900">
              <a:lnSpc>
                <a:spcPct val="115000"/>
              </a:lnSpc>
              <a:spcAft>
                <a:spcPts val="700"/>
              </a:spcAft>
              <a:buFont typeface="+mj-lt"/>
              <a:buAutoNum type="arabicPeriod"/>
              <a:tabLst>
                <a:tab pos="500380" algn="l"/>
              </a:tabLst>
            </a:pPr>
            <a:r>
              <a:rPr lang="pl-PL" sz="23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Kliknij </a:t>
            </a:r>
            <a:r>
              <a:rPr lang="pl-PL" sz="23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Podpisz dokument </a:t>
            </a: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(Krok 6).</a:t>
            </a:r>
          </a:p>
          <a:p>
            <a:pPr marL="342900" lvl="0" indent="-342900">
              <a:lnSpc>
                <a:spcPct val="115000"/>
              </a:lnSpc>
              <a:spcAft>
                <a:spcPts val="700"/>
              </a:spcAft>
              <a:buFont typeface="+mj-lt"/>
              <a:buAutoNum type="arabicPeriod"/>
              <a:tabLst>
                <a:tab pos="500380" algn="l"/>
              </a:tabLst>
            </a:pP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W nowym oknie wprowadź PIN.</a:t>
            </a:r>
          </a:p>
          <a:p>
            <a:pPr marL="342900" lvl="0" indent="-342900">
              <a:lnSpc>
                <a:spcPct val="115000"/>
              </a:lnSpc>
              <a:spcAft>
                <a:spcPts val="700"/>
              </a:spcAft>
              <a:buFont typeface="+mj-lt"/>
              <a:buAutoNum type="arabicPeriod"/>
              <a:tabLst>
                <a:tab pos="500380" algn="l"/>
              </a:tabLst>
            </a:pP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Potwierdź wykonanie kroków w aplikacji PZ Singer (Krok 7).</a:t>
            </a:r>
          </a:p>
          <a:p>
            <a:pPr marL="342900" lvl="0" indent="-342900">
              <a:lnSpc>
                <a:spcPct val="115000"/>
              </a:lnSpc>
              <a:spcAft>
                <a:spcPts val="700"/>
              </a:spcAft>
              <a:buFont typeface="+mj-lt"/>
              <a:buAutoNum type="arabicPeriod"/>
              <a:tabLst>
                <a:tab pos="500380" algn="l"/>
              </a:tabLst>
            </a:pP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Wrócisz do przeglądarki internetowej. Kliknij </a:t>
            </a:r>
            <a:r>
              <a:rPr lang="pl-PL" sz="23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Potwierdź wykonanie kroków</a:t>
            </a:r>
            <a:r>
              <a:rPr lang="pl-PL" sz="23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0608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pic>
        <p:nvPicPr>
          <p:cNvPr id="7" name="Obraz2">
            <a:extLst>
              <a:ext uri="{FF2B5EF4-FFF2-40B4-BE49-F238E27FC236}">
                <a16:creationId xmlns:a16="http://schemas.microsoft.com/office/drawing/2014/main" id="{95BF6EB9-43B1-4DA9-86C3-DA545F2E5DC0}"/>
              </a:ext>
            </a:extLst>
          </p:cNvPr>
          <p:cNvPicPr/>
          <p:nvPr/>
        </p:nvPicPr>
        <p:blipFill>
          <a:blip r:embed="rId4"/>
          <a:srcRect r="103"/>
          <a:stretch>
            <a:fillRect/>
          </a:stretch>
        </p:blipFill>
        <p:spPr bwMode="auto">
          <a:xfrm>
            <a:off x="10008093" y="185773"/>
            <a:ext cx="1889104" cy="1128121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8BDEA423-2763-4DF1-8FDA-5C5EF2FC0EB4}"/>
              </a:ext>
            </a:extLst>
          </p:cNvPr>
          <p:cNvSpPr txBox="1"/>
          <p:nvPr/>
        </p:nvSpPr>
        <p:spPr>
          <a:xfrm>
            <a:off x="365824" y="1540559"/>
            <a:ext cx="111130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600" b="1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Zakładanie profilu E-DOWÓD</a:t>
            </a:r>
            <a:endParaRPr lang="pl-PL" sz="36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D305FF96-CD61-413A-8ABE-E384DB7B9B2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5"/>
          <a:stretch/>
        </p:blipFill>
        <p:spPr>
          <a:xfrm>
            <a:off x="2752079" y="2310140"/>
            <a:ext cx="6105842" cy="438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9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10D273B-AB7F-4661-B762-ED7AE8A3D6B8}"/>
              </a:ext>
            </a:extLst>
          </p:cNvPr>
          <p:cNvSpPr txBox="1"/>
          <p:nvPr/>
        </p:nvSpPr>
        <p:spPr>
          <a:xfrm>
            <a:off x="294803" y="1962868"/>
            <a:ext cx="11228413" cy="3031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00"/>
              </a:spcAft>
            </a:pPr>
            <a:r>
              <a:rPr lang="pl-PL" sz="2400" b="1" kern="100" dirty="0">
                <a:solidFill>
                  <a:srgbClr val="C9211E"/>
                </a:solidFill>
                <a:effectLst/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Wszystkie osoby z niepełnosprawnościami zachęcamy do założenia Profilu Zaufanego i złożenie wniosku o dofinansowanie w ramach programu ”Aktywny samorząd 2021” w formie elektronicznej z użyciem systemu SOW.  System ten, wyposażony jest we wszystkie potrzebne formularze i wzory, m.in.: wnioski o dofinansowanie, umowy dofinansowania, korespondencję oraz w inne funkcjonalności, ma na celu ułatwienie realizacji programu, bez wychodzenia z domu, bez stania w kolejkach, bez tracenia czasu.</a:t>
            </a:r>
            <a:endParaRPr lang="pl-PL" sz="2400" kern="100" dirty="0">
              <a:effectLst/>
              <a:latin typeface="Arial" panose="020B0604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8" name="Obraz2">
            <a:extLst>
              <a:ext uri="{FF2B5EF4-FFF2-40B4-BE49-F238E27FC236}">
                <a16:creationId xmlns:a16="http://schemas.microsoft.com/office/drawing/2014/main" id="{B51210AE-AE8F-4459-A781-541A9753E11D}"/>
              </a:ext>
            </a:extLst>
          </p:cNvPr>
          <p:cNvPicPr/>
          <p:nvPr/>
        </p:nvPicPr>
        <p:blipFill>
          <a:blip r:embed="rId4"/>
          <a:srcRect r="103"/>
          <a:stretch>
            <a:fillRect/>
          </a:stretch>
        </p:blipFill>
        <p:spPr bwMode="auto">
          <a:xfrm>
            <a:off x="10008093" y="185773"/>
            <a:ext cx="1889104" cy="112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94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F80A45A9-5EC1-4C0E-9018-5F0A498265EF}"/>
              </a:ext>
            </a:extLst>
          </p:cNvPr>
          <p:cNvSpPr txBox="1"/>
          <p:nvPr/>
        </p:nvSpPr>
        <p:spPr>
          <a:xfrm>
            <a:off x="172012" y="2195233"/>
            <a:ext cx="1131569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kern="100" dirty="0">
                <a:effectLst/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Profil zaufany (PZ) umożliwia załatwianie spraw urzędowych online i możesz go uzyskać bez wychodzenia z domu. Profil zaufany jest tak zabezpieczony, aby nikt poza jego właścicielem nie mógł go użyć. Dzięki temu każda osoba, która ma profil zaufany i użyje go w usłudze internetowej jest wiarygodna. Dlatego przy wnioskach złożonych przez profil zaufany nie jest potrzebny odręczny podpis.</a:t>
            </a:r>
          </a:p>
          <a:p>
            <a:r>
              <a:rPr lang="pl-PL" sz="2400" kern="100" dirty="0">
                <a:effectLst/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Po wysłaniu wniosku jest on od razu zaksięgowany w urzędzie, masz też wgląd w korespondencje dotyczącą wniosku. To wszystko sprawia, że w dobie pandemii ty jesteś bezpieczny a twój wniosek złożony w odpowiednim urzędzie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4E937CC-3338-4123-AD2A-1011722209B2}"/>
              </a:ext>
            </a:extLst>
          </p:cNvPr>
          <p:cNvSpPr txBox="1"/>
          <p:nvPr/>
        </p:nvSpPr>
        <p:spPr>
          <a:xfrm>
            <a:off x="172011" y="1313895"/>
            <a:ext cx="113156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600" b="1" u="sng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Do czego służy?</a:t>
            </a:r>
            <a:endParaRPr lang="pl-PL" sz="36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8" name="Obraz2">
            <a:extLst>
              <a:ext uri="{FF2B5EF4-FFF2-40B4-BE49-F238E27FC236}">
                <a16:creationId xmlns:a16="http://schemas.microsoft.com/office/drawing/2014/main" id="{788B9874-BCEC-4D5F-A285-DFB0D0D18819}"/>
              </a:ext>
            </a:extLst>
          </p:cNvPr>
          <p:cNvPicPr/>
          <p:nvPr/>
        </p:nvPicPr>
        <p:blipFill>
          <a:blip r:embed="rId4"/>
          <a:srcRect r="103"/>
          <a:stretch>
            <a:fillRect/>
          </a:stretch>
        </p:blipFill>
        <p:spPr bwMode="auto">
          <a:xfrm>
            <a:off x="10008093" y="185773"/>
            <a:ext cx="1889104" cy="112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81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776EE3EE-5376-4745-A1BB-7198B1124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803" y="2440907"/>
            <a:ext cx="1108637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l-PL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NSimSun" panose="02010609030101010101" pitchFamily="49" charset="-122"/>
                <a:cs typeface="Arial" panose="020B0604020202020204" pitchFamily="34" charset="0"/>
              </a:rPr>
              <a:t>posiadasz konto bankowe lub konto u innego przedsiębiorcy, które posiada zgodę na potwierdzenie profilu zaufanego</a:t>
            </a:r>
          </a:p>
          <a:p>
            <a:pPr>
              <a:buFontTx/>
              <a:buChar char="•"/>
            </a:pPr>
            <a:r>
              <a:rPr lang="pl-PL" sz="2400" kern="100" dirty="0">
                <a:effectLst/>
                <a:ea typeface="NSimSun" panose="02010609030101010101" pitchFamily="49" charset="-122"/>
                <a:cs typeface="Arial" panose="020B0604020202020204" pitchFamily="34" charset="0"/>
              </a:rPr>
              <a:t>posiadasz kwalifikowany podpis elektroniczny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pl-PL" altLang="zh-CN" sz="2400" dirty="0">
                <a:ea typeface="NSimSun" panose="02010609030101010101" pitchFamily="49" charset="-122"/>
                <a:cs typeface="Arial" panose="020B0604020202020204" pitchFamily="34" charset="0"/>
              </a:rPr>
              <a:t>posiadasz e-dowód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pl-PL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NSimSun" panose="02010609030101010101" pitchFamily="49" charset="-122"/>
                <a:cs typeface="Arial" panose="020B0604020202020204" pitchFamily="34" charset="0"/>
              </a:rPr>
              <a:t>przy założeniu bezpośrednio na stronie przez </a:t>
            </a:r>
            <a:r>
              <a:rPr lang="pl-PL" altLang="zh-CN" sz="2400" dirty="0">
                <a:ea typeface="NSimSun" panose="02010609030101010101" pitchFamily="49" charset="-122"/>
                <a:cs typeface="Arial" panose="020B0604020202020204" pitchFamily="34" charset="0"/>
              </a:rPr>
              <a:t>wypełnienie wniosku na : </a:t>
            </a:r>
            <a:r>
              <a:rPr lang="pl-PL" altLang="zh-CN" sz="2400" dirty="0">
                <a:ea typeface="NSimSun" panose="02010609030101010101" pitchFamily="49" charset="-122"/>
                <a:cs typeface="Arial" panose="020B0604020202020204" pitchFamily="34" charset="0"/>
                <a:hlinkClick r:id="rId4"/>
              </a:rPr>
              <a:t>https://www.gov.pl/web/gov/zaloz-profil-zaufany</a:t>
            </a:r>
            <a:r>
              <a:rPr lang="pl-PL" altLang="zh-CN" sz="2400" dirty="0"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endParaRPr kumimoji="0" lang="pl-PL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pl-PL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9139EFC9-747C-4ABC-92F0-03A311B1FAD0}"/>
              </a:ext>
            </a:extLst>
          </p:cNvPr>
          <p:cNvSpPr txBox="1"/>
          <p:nvPr/>
        </p:nvSpPr>
        <p:spPr>
          <a:xfrm>
            <a:off x="294803" y="1313895"/>
            <a:ext cx="113615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600" b="1" u="sng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Możesz go założyć, jeśli : </a:t>
            </a:r>
            <a:endParaRPr lang="pl-PL" sz="36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9" name="Obraz2">
            <a:extLst>
              <a:ext uri="{FF2B5EF4-FFF2-40B4-BE49-F238E27FC236}">
                <a16:creationId xmlns:a16="http://schemas.microsoft.com/office/drawing/2014/main" id="{0EB6D763-D616-47BC-8460-6E36B1761754}"/>
              </a:ext>
            </a:extLst>
          </p:cNvPr>
          <p:cNvPicPr/>
          <p:nvPr/>
        </p:nvPicPr>
        <p:blipFill>
          <a:blip r:embed="rId5"/>
          <a:srcRect r="103"/>
          <a:stretch>
            <a:fillRect/>
          </a:stretch>
        </p:blipFill>
        <p:spPr bwMode="auto">
          <a:xfrm>
            <a:off x="10008094" y="326360"/>
            <a:ext cx="1889103" cy="119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021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pic>
        <p:nvPicPr>
          <p:cNvPr id="6" name="Obraz2">
            <a:extLst>
              <a:ext uri="{FF2B5EF4-FFF2-40B4-BE49-F238E27FC236}">
                <a16:creationId xmlns:a16="http://schemas.microsoft.com/office/drawing/2014/main" id="{3FD9FAC7-2C5A-4C5E-8D09-67992ADF9BB8}"/>
              </a:ext>
            </a:extLst>
          </p:cNvPr>
          <p:cNvPicPr/>
          <p:nvPr/>
        </p:nvPicPr>
        <p:blipFill>
          <a:blip r:embed="rId4"/>
          <a:srcRect r="103"/>
          <a:stretch>
            <a:fillRect/>
          </a:stretch>
        </p:blipFill>
        <p:spPr bwMode="auto">
          <a:xfrm>
            <a:off x="10008093" y="185773"/>
            <a:ext cx="1889104" cy="1128121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DDE40DCC-AFE2-4AFE-A348-61BD696670D3}"/>
              </a:ext>
            </a:extLst>
          </p:cNvPr>
          <p:cNvSpPr txBox="1"/>
          <p:nvPr/>
        </p:nvSpPr>
        <p:spPr>
          <a:xfrm>
            <a:off x="294802" y="2156352"/>
            <a:ext cx="1089106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kern="100" dirty="0">
                <a:effectLst/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Osoba, która: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400" kern="100" dirty="0">
                <a:effectLst/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Posiada numer PESEL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400" kern="100" dirty="0">
                <a:effectLst/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Ma ukończona 13 lat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2400" kern="100" dirty="0">
                <a:effectLst/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Ma pełną lub ograniczoną zdolności do czynności prawnej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pl-PL" sz="2400" kern="100" dirty="0">
              <a:latin typeface="Arial" panose="020B0604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lvl="0"/>
            <a:r>
              <a:rPr lang="pl-PL" sz="24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UWAGA !!</a:t>
            </a:r>
          </a:p>
          <a:p>
            <a:pPr lvl="0"/>
            <a:r>
              <a:rPr lang="pl-PL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Osoby ubezwłasnowolnione oraz dzieci przed ukończeniem 13 roku życia nie mogą założyć oraz posiadać </a:t>
            </a:r>
            <a:r>
              <a:rPr lang="pl-PL" sz="2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profilu zaufanego</a:t>
            </a:r>
            <a:endParaRPr lang="pl-PL" sz="24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76819622-D3B3-474D-B066-37DD05C77D04}"/>
              </a:ext>
            </a:extLst>
          </p:cNvPr>
          <p:cNvSpPr txBox="1"/>
          <p:nvPr/>
        </p:nvSpPr>
        <p:spPr>
          <a:xfrm>
            <a:off x="294802" y="1313894"/>
            <a:ext cx="108910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600" b="1" u="sng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Kto może założyć profil zaufany?</a:t>
            </a:r>
            <a:endParaRPr lang="pl-PL" sz="36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481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pic>
        <p:nvPicPr>
          <p:cNvPr id="6" name="Obraz2">
            <a:extLst>
              <a:ext uri="{FF2B5EF4-FFF2-40B4-BE49-F238E27FC236}">
                <a16:creationId xmlns:a16="http://schemas.microsoft.com/office/drawing/2014/main" id="{E7D00F6F-24D4-4762-94F3-FDD8CD30C0C6}"/>
              </a:ext>
            </a:extLst>
          </p:cNvPr>
          <p:cNvPicPr/>
          <p:nvPr/>
        </p:nvPicPr>
        <p:blipFill>
          <a:blip r:embed="rId4"/>
          <a:srcRect r="103"/>
          <a:stretch>
            <a:fillRect/>
          </a:stretch>
        </p:blipFill>
        <p:spPr bwMode="auto">
          <a:xfrm>
            <a:off x="10008093" y="185773"/>
            <a:ext cx="1889104" cy="1128121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3C10DD48-3794-4F64-91CE-4D051C199198}"/>
              </a:ext>
            </a:extLst>
          </p:cNvPr>
          <p:cNvSpPr txBox="1"/>
          <p:nvPr/>
        </p:nvSpPr>
        <p:spPr>
          <a:xfrm>
            <a:off x="1874668" y="1863725"/>
            <a:ext cx="8442664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54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Zakładanie Profilu Zaufanego</a:t>
            </a:r>
          </a:p>
          <a:p>
            <a:pPr algn="ctr"/>
            <a:r>
              <a:rPr lang="pl-PL" sz="54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krok po kroku za pomocą:</a:t>
            </a:r>
          </a:p>
          <a:p>
            <a:endParaRPr lang="pl-PL" sz="24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342900" indent="-342900">
              <a:buAutoNum type="alphaLcParenR"/>
            </a:pPr>
            <a:r>
              <a:rPr lang="pl-PL" sz="24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Internetowego konta bankowego</a:t>
            </a:r>
            <a:endParaRPr lang="pl-PL" sz="2400" dirty="0"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342900" indent="-342900">
              <a:buAutoNum type="alphaLcParenR"/>
            </a:pPr>
            <a:r>
              <a:rPr lang="pl-PL" sz="24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Kwalifikowanego podpisu elektronicznego</a:t>
            </a:r>
          </a:p>
          <a:p>
            <a:pPr marL="342900" indent="-342900">
              <a:buAutoNum type="alphaLcParenR"/>
            </a:pPr>
            <a:r>
              <a:rPr lang="pl-PL" sz="2400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Bezpośrednio na stronie </a:t>
            </a:r>
          </a:p>
          <a:p>
            <a:pPr marL="342900" indent="-342900">
              <a:buAutoNum type="alphaLcParenR"/>
            </a:pPr>
            <a:r>
              <a:rPr lang="pl-PL" sz="2400" dirty="0"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E-DOWÓD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742896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pic>
        <p:nvPicPr>
          <p:cNvPr id="6" name="Obraz2">
            <a:extLst>
              <a:ext uri="{FF2B5EF4-FFF2-40B4-BE49-F238E27FC236}">
                <a16:creationId xmlns:a16="http://schemas.microsoft.com/office/drawing/2014/main" id="{EFC3BD2A-DBA9-44A8-94BF-2E074EEA5741}"/>
              </a:ext>
            </a:extLst>
          </p:cNvPr>
          <p:cNvPicPr/>
          <p:nvPr/>
        </p:nvPicPr>
        <p:blipFill>
          <a:blip r:embed="rId4"/>
          <a:srcRect r="103"/>
          <a:stretch>
            <a:fillRect/>
          </a:stretch>
        </p:blipFill>
        <p:spPr bwMode="auto">
          <a:xfrm>
            <a:off x="10008093" y="185773"/>
            <a:ext cx="1889104" cy="1128121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51841D2E-DD43-484D-81E6-92C477E6556F}"/>
              </a:ext>
            </a:extLst>
          </p:cNvPr>
          <p:cNvSpPr txBox="1"/>
          <p:nvPr/>
        </p:nvSpPr>
        <p:spPr>
          <a:xfrm>
            <a:off x="393902" y="2056885"/>
            <a:ext cx="10315852" cy="3344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7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20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Sprawdź, czy twój bank ma możliwość założenia profilu zaufanego, na przykład wejdź na stronę banku lub zadzwoń na infolinię</a:t>
            </a:r>
          </a:p>
          <a:p>
            <a:pPr marL="342900" lvl="0" indent="-342900">
              <a:lnSpc>
                <a:spcPct val="115000"/>
              </a:lnSpc>
              <a:spcAft>
                <a:spcPts val="7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20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Zaloguj się na swoje konto bankowe.</a:t>
            </a:r>
          </a:p>
          <a:p>
            <a:pPr marL="342900" lvl="0" indent="-342900">
              <a:lnSpc>
                <a:spcPct val="115000"/>
              </a:lnSpc>
              <a:spcAft>
                <a:spcPts val="7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20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Wyszukaj formularz zakładania profilu zaufanego.</a:t>
            </a:r>
          </a:p>
          <a:p>
            <a:pPr marL="342900" lvl="0" indent="-342900">
              <a:lnSpc>
                <a:spcPct val="115000"/>
              </a:lnSpc>
              <a:spcAft>
                <a:spcPts val="7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20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Czytaj uważnie informacje przekazywane podczas procesu rejestracji.</a:t>
            </a:r>
          </a:p>
          <a:p>
            <a:pPr>
              <a:lnSpc>
                <a:spcPct val="115000"/>
              </a:lnSpc>
              <a:spcAft>
                <a:spcPts val="700"/>
              </a:spcAft>
              <a:tabLst>
                <a:tab pos="457200" algn="l"/>
              </a:tabLst>
            </a:pPr>
            <a:r>
              <a:rPr lang="pl-PL" sz="20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Za każdym razem, gdy chcesz zalogować się z wykorzystaniem profilu zaufanego, wybieraj opcję logowania przez system tego banku.</a:t>
            </a:r>
            <a:r>
              <a:rPr lang="pl-PL" sz="20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ct val="115000"/>
              </a:lnSpc>
              <a:spcAft>
                <a:spcPts val="700"/>
              </a:spcAft>
              <a:tabLst>
                <a:tab pos="457200" algn="l"/>
              </a:tabLst>
            </a:pPr>
            <a:endParaRPr lang="pl-PL" sz="20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D17E2D64-B9CE-46AC-8FC7-09F8E01B36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5753" y="4907005"/>
            <a:ext cx="5156441" cy="1765129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C22ABCCD-40A5-4014-B60F-BAF46B4EC364}"/>
              </a:ext>
            </a:extLst>
          </p:cNvPr>
          <p:cNvSpPr txBox="1"/>
          <p:nvPr/>
        </p:nvSpPr>
        <p:spPr>
          <a:xfrm>
            <a:off x="294804" y="1313397"/>
            <a:ext cx="110508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AutoNum type="alphaLcParenR"/>
            </a:pPr>
            <a:r>
              <a:rPr lang="pl-PL" sz="36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Internetowe konto bankowe</a:t>
            </a:r>
            <a:endParaRPr lang="pl-PL" sz="3600" dirty="0"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669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pic>
        <p:nvPicPr>
          <p:cNvPr id="6" name="Obraz2">
            <a:extLst>
              <a:ext uri="{FF2B5EF4-FFF2-40B4-BE49-F238E27FC236}">
                <a16:creationId xmlns:a16="http://schemas.microsoft.com/office/drawing/2014/main" id="{4EB76C01-F6A5-4304-8F36-EEF0CD104D9B}"/>
              </a:ext>
            </a:extLst>
          </p:cNvPr>
          <p:cNvPicPr/>
          <p:nvPr/>
        </p:nvPicPr>
        <p:blipFill>
          <a:blip r:embed="rId4"/>
          <a:srcRect r="103"/>
          <a:stretch>
            <a:fillRect/>
          </a:stretch>
        </p:blipFill>
        <p:spPr bwMode="auto">
          <a:xfrm>
            <a:off x="10008093" y="185773"/>
            <a:ext cx="1889104" cy="1128121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D9AFD40E-0054-4805-9D5A-EE0F70EEA6A4}"/>
              </a:ext>
            </a:extLst>
          </p:cNvPr>
          <p:cNvSpPr txBox="1"/>
          <p:nvPr/>
        </p:nvSpPr>
        <p:spPr>
          <a:xfrm>
            <a:off x="294803" y="1313894"/>
            <a:ext cx="109265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2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b)   Kwalifikowany podpis elektroniczny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AC61A929-35C0-499F-9E44-0FE7BD528A6F}"/>
              </a:ext>
            </a:extLst>
          </p:cNvPr>
          <p:cNvSpPr txBox="1"/>
          <p:nvPr/>
        </p:nvSpPr>
        <p:spPr>
          <a:xfrm>
            <a:off x="294803" y="2235788"/>
            <a:ext cx="10802284" cy="2696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00"/>
              </a:spcAft>
            </a:pPr>
            <a:r>
              <a:rPr lang="pl-PL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Jeżeli masz kwalifikowany podpis elektroniczny, możesz go użyć do założenia profilu zaufanego. Dzięki temu profil zaufany założysz od ręki, bez wychodzenia z domu -  wystarczy, że podpiszesz wniosek o potwierdzanie profilu zaufanego.</a:t>
            </a:r>
          </a:p>
          <a:p>
            <a:pPr>
              <a:lnSpc>
                <a:spcPct val="115000"/>
              </a:lnSpc>
              <a:spcAft>
                <a:spcPts val="700"/>
              </a:spcAft>
            </a:pPr>
            <a:r>
              <a:rPr lang="pl-PL" sz="2400" b="1" kern="100" dirty="0">
                <a:solidFill>
                  <a:srgbClr val="C9211E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Jeżeli nie masz kwalifikowanego podpisu elektronicznego, załóż profil zaufany w inny sposób np.  przez Internet za pomocą konta bankowego lub w punkcie potwierdzającym.</a:t>
            </a:r>
            <a:endParaRPr lang="pl-PL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64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3">
            <a:extLst>
              <a:ext uri="{FF2B5EF4-FFF2-40B4-BE49-F238E27FC236}">
                <a16:creationId xmlns:a16="http://schemas.microsoft.com/office/drawing/2014/main" id="{D50F336B-ECE1-44C8-A3D6-83464F529999}"/>
              </a:ext>
            </a:extLst>
          </p:cNvPr>
          <p:cNvPicPr/>
          <p:nvPr/>
        </p:nvPicPr>
        <p:blipFill>
          <a:blip r:embed="rId2"/>
          <a:srcRect b="5271"/>
          <a:stretch>
            <a:fillRect/>
          </a:stretch>
        </p:blipFill>
        <p:spPr bwMode="auto">
          <a:xfrm>
            <a:off x="294803" y="185774"/>
            <a:ext cx="1889104" cy="1128121"/>
          </a:xfrm>
          <a:prstGeom prst="rect">
            <a:avLst/>
          </a:prstGeom>
        </p:spPr>
      </p:pic>
      <p:pic>
        <p:nvPicPr>
          <p:cNvPr id="5" name="Obraz4">
            <a:extLst>
              <a:ext uri="{FF2B5EF4-FFF2-40B4-BE49-F238E27FC236}">
                <a16:creationId xmlns:a16="http://schemas.microsoft.com/office/drawing/2014/main" id="{ABA2BF2B-A957-430C-826A-1C633460951D}"/>
              </a:ext>
            </a:extLst>
          </p:cNvPr>
          <p:cNvPicPr/>
          <p:nvPr/>
        </p:nvPicPr>
        <p:blipFill>
          <a:blip r:embed="rId3"/>
          <a:srcRect r="2676" b="3645"/>
          <a:stretch>
            <a:fillRect/>
          </a:stretch>
        </p:blipFill>
        <p:spPr bwMode="auto">
          <a:xfrm>
            <a:off x="9456491" y="4994275"/>
            <a:ext cx="2563495" cy="1863725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F079B00D-6F46-48CE-A761-CCAA3B9A55CE}"/>
              </a:ext>
            </a:extLst>
          </p:cNvPr>
          <p:cNvSpPr txBox="1"/>
          <p:nvPr/>
        </p:nvSpPr>
        <p:spPr>
          <a:xfrm>
            <a:off x="294803" y="2048784"/>
            <a:ext cx="1126392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lang="pl-PL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Wejdź na stronę profilu zaufanego - </a:t>
            </a:r>
            <a:r>
              <a:rPr lang="pl-PL" altLang="zh-CN" sz="2400" dirty="0">
                <a:ea typeface="NSimSun" panose="02010609030101010101" pitchFamily="49" charset="-122"/>
                <a:cs typeface="Arial" panose="020B0604020202020204" pitchFamily="34" charset="0"/>
                <a:hlinkClick r:id="rId4"/>
              </a:rPr>
              <a:t>https://www.gov.pl/web/gov/zaloz-profil-zaufany</a:t>
            </a:r>
            <a:endParaRPr lang="pl-PL" altLang="zh-CN" sz="2400" dirty="0"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lang="pl-PL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Kliknij </a:t>
            </a:r>
            <a:r>
              <a:rPr lang="pl-PL" sz="24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Zarejestruj się</a:t>
            </a:r>
            <a:r>
              <a:rPr lang="pl-PL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lang="pl-PL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Wypełnij formularz.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Kliknij </a:t>
            </a:r>
            <a:r>
              <a:rPr lang="pl-PL" sz="24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Zarejestruj się 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Wyświetli się komunikat z prośbą o wpisanie kodu autoryzacyjnego. Wpisz kod.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Wyświetli się kolejny komunikat, który potwierdzi, że twój wniosek o profil zaufany został pomyślnie złożony. Pojawią się 2 opcje do wyboru: </a:t>
            </a:r>
            <a:r>
              <a:rPr lang="pl-PL" sz="24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Wyświetl listę punktów potwierdzających </a:t>
            </a:r>
            <a:r>
              <a:rPr lang="pl-PL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oraz </a:t>
            </a:r>
            <a:r>
              <a:rPr lang="pl-PL" sz="24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Potwierdź wniosek certyfikatem kwalifikowanym</a:t>
            </a:r>
            <a:r>
              <a:rPr lang="pl-PL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 </a:t>
            </a:r>
            <a:r>
              <a:rPr lang="pl-PL" sz="2400" b="1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Koniecznie wybierz opcję potwierdzenia certyfikatem kwalifikowanym</a:t>
            </a:r>
            <a:r>
              <a:rPr lang="pl-PL" sz="2400" kern="10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endParaRPr lang="pl-PL" sz="2400" kern="1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96C0585-C7DE-4C05-8F3B-BD0F5C04174E}"/>
              </a:ext>
            </a:extLst>
          </p:cNvPr>
          <p:cNvSpPr txBox="1"/>
          <p:nvPr/>
        </p:nvSpPr>
        <p:spPr>
          <a:xfrm>
            <a:off x="294803" y="1309346"/>
            <a:ext cx="110863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600" b="1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Zakładanie profilu zaufanego on-line</a:t>
            </a:r>
            <a:endParaRPr lang="pl-PL" sz="3600" dirty="0"/>
          </a:p>
        </p:txBody>
      </p:sp>
      <p:pic>
        <p:nvPicPr>
          <p:cNvPr id="10" name="Obraz2">
            <a:extLst>
              <a:ext uri="{FF2B5EF4-FFF2-40B4-BE49-F238E27FC236}">
                <a16:creationId xmlns:a16="http://schemas.microsoft.com/office/drawing/2014/main" id="{79BCEE1F-B138-4A20-87E2-36A99706E13A}"/>
              </a:ext>
            </a:extLst>
          </p:cNvPr>
          <p:cNvPicPr/>
          <p:nvPr/>
        </p:nvPicPr>
        <p:blipFill>
          <a:blip r:embed="rId5"/>
          <a:srcRect r="103"/>
          <a:stretch>
            <a:fillRect/>
          </a:stretch>
        </p:blipFill>
        <p:spPr bwMode="auto">
          <a:xfrm>
            <a:off x="10008093" y="185773"/>
            <a:ext cx="1889104" cy="112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4857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619</Words>
  <Application>Microsoft Office PowerPoint</Application>
  <PresentationFormat>Panoramiczny</PresentationFormat>
  <Paragraphs>54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Liberation Sans</vt:lpstr>
      <vt:lpstr>Liberation Serif</vt:lpstr>
      <vt:lpstr>Symbol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Paulina Gajdeczka</dc:creator>
  <cp:lastModifiedBy>Paulina Gajdeczka</cp:lastModifiedBy>
  <cp:revision>7</cp:revision>
  <dcterms:created xsi:type="dcterms:W3CDTF">2021-02-09T12:26:36Z</dcterms:created>
  <dcterms:modified xsi:type="dcterms:W3CDTF">2021-02-09T15:06:59Z</dcterms:modified>
</cp:coreProperties>
</file>