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71" r:id="rId4"/>
    <p:sldId id="272" r:id="rId5"/>
    <p:sldId id="273" r:id="rId6"/>
    <p:sldId id="274" r:id="rId7"/>
    <p:sldId id="275" r:id="rId8"/>
    <p:sldId id="276" r:id="rId9"/>
    <p:sldId id="277" r:id="rId10"/>
    <p:sldId id="280" r:id="rId11"/>
    <p:sldId id="278" r:id="rId12"/>
    <p:sldId id="281" r:id="rId13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BD00AAB-C75F-406B-AF9D-7865B270AE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E0C4FF1E-135E-48C5-84F5-0D8AF58FC0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3A57912-9600-413E-B9D3-D9DB44A337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1C99F-0BAD-4BF1-A551-91EA5164F51C}" type="datetimeFigureOut">
              <a:rPr lang="pl-PL" smtClean="0"/>
              <a:t>09.02.2021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737814F3-E0BA-4DE9-B4EA-4E1B7B5CBB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7BF5589-5505-4AF8-813C-E10A65D76B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AB810-B605-4F35-AE57-417405B360E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08225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9E33A1F-3084-4847-8989-2DD55EBD7F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63E4EA80-8124-4973-8392-896F526EAE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49153C59-0527-46B8-ADD7-84EA174186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1C99F-0BAD-4BF1-A551-91EA5164F51C}" type="datetimeFigureOut">
              <a:rPr lang="pl-PL" smtClean="0"/>
              <a:t>09.02.2021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7EEE994A-33B3-4D96-A2D1-293D53EF38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965EBCFD-C026-458C-BF7F-2737C9A7AD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AB810-B605-4F35-AE57-417405B360E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5430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76D50F20-1444-4E9F-A062-99B5D412C3B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A69250E7-EB72-4591-8DA4-0F90740317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1A70E62-9C1C-4AAF-BABC-147C6863FB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1C99F-0BAD-4BF1-A551-91EA5164F51C}" type="datetimeFigureOut">
              <a:rPr lang="pl-PL" smtClean="0"/>
              <a:t>09.02.2021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09BEECB-3E88-45B3-B432-5E1EA89009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ED5AAC4-1F34-4AED-98F8-BE9366B894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AB810-B605-4F35-AE57-417405B360E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62440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BAC158A-EA8E-434F-9D18-B039D92EFE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C14A049-D374-4CEE-B013-A5A0DC40B6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030AAED-0791-4016-B02A-69AA2C4CA3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1C99F-0BAD-4BF1-A551-91EA5164F51C}" type="datetimeFigureOut">
              <a:rPr lang="pl-PL" smtClean="0"/>
              <a:t>09.02.2021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8F0F2B55-0462-4560-986E-9CD10C2A38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F47D6C4F-36B9-4C82-9A1C-EC4DA460B0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AB810-B605-4F35-AE57-417405B360E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79920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19AEA87-DF48-4EE2-A58C-06EF0ED2B8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6DA047A6-1F0F-45C3-84C0-947A6231B9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57CA851-EA06-4AE9-8B9A-66FBAFAA2F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1C99F-0BAD-4BF1-A551-91EA5164F51C}" type="datetimeFigureOut">
              <a:rPr lang="pl-PL" smtClean="0"/>
              <a:t>09.02.2021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F788C6F-67B6-4C15-85E4-A264483FE9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73461E87-B888-405C-B821-BBF45435AF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AB810-B605-4F35-AE57-417405B360E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5644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D52699E-3C51-45D4-A9C4-D16489CC24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4A19C3D-7D61-4A03-939C-7CC41C2577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34399DD9-3944-45B2-8C95-888DC4D673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E9A603FC-EB71-48AE-83A5-690606049C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1C99F-0BAD-4BF1-A551-91EA5164F51C}" type="datetimeFigureOut">
              <a:rPr lang="pl-PL" smtClean="0"/>
              <a:t>09.02.2021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F63CEC84-A8D8-4B60-9561-40E7E4F119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821A991B-1A59-427F-B877-50C6958545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AB810-B605-4F35-AE57-417405B360E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16074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5B9D802-17D5-4305-92BE-9661D7A3FA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E2611A30-AA36-4BC9-901C-E0A0FC809E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5C0C37A7-B5C0-4C32-B987-4DE89AF826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5C50BA3B-F785-43F8-BE39-B7661F7766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5FB457CB-7AE3-4EC8-A3AD-5006AE9180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3EDAF54B-62B0-42DF-B561-476F1904FB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1C99F-0BAD-4BF1-A551-91EA5164F51C}" type="datetimeFigureOut">
              <a:rPr lang="pl-PL" smtClean="0"/>
              <a:t>09.02.2021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394716BA-2BD7-4BFD-9B7B-D323E467A0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094E8259-BB61-47BA-92FE-407B5C3B39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AB810-B605-4F35-AE57-417405B360E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30343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712C92F-912F-4CF1-8FF5-2AB05CDE75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FD776E6A-5C95-467E-8AC6-7F9799FC14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1C99F-0BAD-4BF1-A551-91EA5164F51C}" type="datetimeFigureOut">
              <a:rPr lang="pl-PL" smtClean="0"/>
              <a:t>09.02.2021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3F5F731C-27B8-4CC7-B761-9C7C268864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62BBF5F2-7E28-4F2E-B175-D40B97C31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AB810-B605-4F35-AE57-417405B360E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16216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308AAAB5-C72D-49CF-975C-AF560A7773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1C99F-0BAD-4BF1-A551-91EA5164F51C}" type="datetimeFigureOut">
              <a:rPr lang="pl-PL" smtClean="0"/>
              <a:t>09.02.2021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7581A8A5-74D8-4400-AAA6-2B89754F50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B286ED9E-6F57-4CCD-A9E1-4ED8B55291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AB810-B605-4F35-AE57-417405B360E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41580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4D25FCB-5F65-4AE2-8821-7A77DCC7B0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53C5414-B128-453A-9B79-D769C5B967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3E5A240A-88EC-4EE5-90BF-89813F44C8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696EB16C-9520-4FB5-853C-5779F15C87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1C99F-0BAD-4BF1-A551-91EA5164F51C}" type="datetimeFigureOut">
              <a:rPr lang="pl-PL" smtClean="0"/>
              <a:t>09.02.2021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BB83B05E-5A46-4A89-9430-33737E2D2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6FD0F029-73B0-4033-A8E2-89DAC0543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AB810-B605-4F35-AE57-417405B360E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81975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5484B1D-747E-460D-869B-90E3B92667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A399638B-1B32-41EF-9341-1C55C040F6B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6818398D-AF04-4584-BD0F-8F0A082964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5678B34C-926B-4788-81FA-3CE20F236A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1C99F-0BAD-4BF1-A551-91EA5164F51C}" type="datetimeFigureOut">
              <a:rPr lang="pl-PL" smtClean="0"/>
              <a:t>09.02.2021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CCAB3923-C24E-4186-92B9-7802FBBAA2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ACC46112-7FFE-4325-9E8A-817B63EBF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AB810-B605-4F35-AE57-417405B360E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20023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CD204666-1364-4224-8C44-7D3F4B7B67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418BB050-1940-47FC-BEBE-750C947C3C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6BAFC3E5-A5F9-4028-BDF9-CB30ACD2E4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D1C99F-0BAD-4BF1-A551-91EA5164F51C}" type="datetimeFigureOut">
              <a:rPr lang="pl-PL" smtClean="0"/>
              <a:t>09.02.2021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95AE7A53-C280-47C9-9D99-E20D59A2B6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97334C6-BEC6-4FB9-8376-5711CBBCFB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EAB810-B605-4F35-AE57-417405B360E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21785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hyperlink" Target="https://www.gov.pl/web/gov/zaloz-profil-zaufany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hyperlink" Target="https://www.gov.pl/web/gov/zaloz-profil-zaufany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3">
            <a:extLst>
              <a:ext uri="{FF2B5EF4-FFF2-40B4-BE49-F238E27FC236}">
                <a16:creationId xmlns:a16="http://schemas.microsoft.com/office/drawing/2014/main" id="{D50F336B-ECE1-44C8-A3D6-83464F529999}"/>
              </a:ext>
            </a:extLst>
          </p:cNvPr>
          <p:cNvPicPr/>
          <p:nvPr/>
        </p:nvPicPr>
        <p:blipFill>
          <a:blip r:embed="rId2"/>
          <a:srcRect b="5271"/>
          <a:stretch>
            <a:fillRect/>
          </a:stretch>
        </p:blipFill>
        <p:spPr bwMode="auto">
          <a:xfrm>
            <a:off x="294803" y="185774"/>
            <a:ext cx="1889104" cy="1128121"/>
          </a:xfrm>
          <a:prstGeom prst="rect">
            <a:avLst/>
          </a:prstGeom>
        </p:spPr>
      </p:pic>
      <p:pic>
        <p:nvPicPr>
          <p:cNvPr id="5" name="Obraz4">
            <a:extLst>
              <a:ext uri="{FF2B5EF4-FFF2-40B4-BE49-F238E27FC236}">
                <a16:creationId xmlns:a16="http://schemas.microsoft.com/office/drawing/2014/main" id="{ABA2BF2B-A957-430C-826A-1C633460951D}"/>
              </a:ext>
            </a:extLst>
          </p:cNvPr>
          <p:cNvPicPr/>
          <p:nvPr/>
        </p:nvPicPr>
        <p:blipFill>
          <a:blip r:embed="rId3"/>
          <a:srcRect r="2676" b="3645"/>
          <a:stretch>
            <a:fillRect/>
          </a:stretch>
        </p:blipFill>
        <p:spPr bwMode="auto">
          <a:xfrm>
            <a:off x="9456491" y="4994275"/>
            <a:ext cx="2563495" cy="1863725"/>
          </a:xfrm>
          <a:prstGeom prst="rect">
            <a:avLst/>
          </a:prstGeom>
        </p:spPr>
      </p:pic>
      <p:pic>
        <p:nvPicPr>
          <p:cNvPr id="6" name="Obraz2">
            <a:extLst>
              <a:ext uri="{FF2B5EF4-FFF2-40B4-BE49-F238E27FC236}">
                <a16:creationId xmlns:a16="http://schemas.microsoft.com/office/drawing/2014/main" id="{B7DA5E9F-4052-4B82-8314-01E4EE572AAF}"/>
              </a:ext>
            </a:extLst>
          </p:cNvPr>
          <p:cNvPicPr/>
          <p:nvPr/>
        </p:nvPicPr>
        <p:blipFill>
          <a:blip r:embed="rId4"/>
          <a:srcRect r="103"/>
          <a:stretch>
            <a:fillRect/>
          </a:stretch>
        </p:blipFill>
        <p:spPr bwMode="auto">
          <a:xfrm>
            <a:off x="10008093" y="185773"/>
            <a:ext cx="1889104" cy="1128121"/>
          </a:xfrm>
          <a:prstGeom prst="rect">
            <a:avLst/>
          </a:prstGeom>
        </p:spPr>
      </p:pic>
      <p:sp>
        <p:nvSpPr>
          <p:cNvPr id="8" name="pole tekstowe 7">
            <a:extLst>
              <a:ext uri="{FF2B5EF4-FFF2-40B4-BE49-F238E27FC236}">
                <a16:creationId xmlns:a16="http://schemas.microsoft.com/office/drawing/2014/main" id="{EFA96C13-0295-412C-8F0E-6233EF2ECEE3}"/>
              </a:ext>
            </a:extLst>
          </p:cNvPr>
          <p:cNvSpPr txBox="1"/>
          <p:nvPr/>
        </p:nvSpPr>
        <p:spPr>
          <a:xfrm>
            <a:off x="294803" y="1516641"/>
            <a:ext cx="1097096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spcBef>
                <a:spcPts val="1200"/>
              </a:spcBef>
              <a:spcAft>
                <a:spcPts val="600"/>
              </a:spcAft>
            </a:pPr>
            <a:r>
              <a:rPr lang="pl-PL" sz="6000" kern="100" dirty="0">
                <a:effectLst/>
                <a:latin typeface="Liberation Sans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PROFIL ZAUFANY</a:t>
            </a:r>
          </a:p>
        </p:txBody>
      </p:sp>
      <p:sp>
        <p:nvSpPr>
          <p:cNvPr id="10" name="pole tekstowe 9">
            <a:extLst>
              <a:ext uri="{FF2B5EF4-FFF2-40B4-BE49-F238E27FC236}">
                <a16:creationId xmlns:a16="http://schemas.microsoft.com/office/drawing/2014/main" id="{C6FE4479-66AE-4AE5-8AFE-C12ECD1453F3}"/>
              </a:ext>
            </a:extLst>
          </p:cNvPr>
          <p:cNvSpPr txBox="1"/>
          <p:nvPr/>
        </p:nvSpPr>
        <p:spPr>
          <a:xfrm>
            <a:off x="294803" y="3101449"/>
            <a:ext cx="6094520" cy="22621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57250" lvl="0" indent="-85725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2400" kern="100" dirty="0">
                <a:latin typeface="Liberation Sans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Czym jest ?</a:t>
            </a:r>
          </a:p>
          <a:p>
            <a:pPr marL="857250" lvl="0" indent="-85725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2400" kern="100" dirty="0">
                <a:latin typeface="Liberation Sans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Do czego służy ?</a:t>
            </a:r>
          </a:p>
          <a:p>
            <a:pPr marL="857250" lvl="0" indent="-85725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2400" kern="100" dirty="0">
                <a:latin typeface="Liberation Sans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Dla kogo ?</a:t>
            </a:r>
          </a:p>
          <a:p>
            <a:pPr marL="857250" lvl="0" indent="-85725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2400" kern="100" dirty="0">
                <a:latin typeface="Liberation Sans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Jak założyć ?</a:t>
            </a:r>
          </a:p>
        </p:txBody>
      </p:sp>
    </p:spTree>
    <p:extLst>
      <p:ext uri="{BB962C8B-B14F-4D97-AF65-F5344CB8AC3E}">
        <p14:creationId xmlns:p14="http://schemas.microsoft.com/office/powerpoint/2010/main" val="30660019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3">
            <a:extLst>
              <a:ext uri="{FF2B5EF4-FFF2-40B4-BE49-F238E27FC236}">
                <a16:creationId xmlns:a16="http://schemas.microsoft.com/office/drawing/2014/main" id="{D50F336B-ECE1-44C8-A3D6-83464F529999}"/>
              </a:ext>
            </a:extLst>
          </p:cNvPr>
          <p:cNvPicPr/>
          <p:nvPr/>
        </p:nvPicPr>
        <p:blipFill>
          <a:blip r:embed="rId2"/>
          <a:srcRect b="5271"/>
          <a:stretch>
            <a:fillRect/>
          </a:stretch>
        </p:blipFill>
        <p:spPr bwMode="auto">
          <a:xfrm>
            <a:off x="294803" y="185774"/>
            <a:ext cx="1889104" cy="1128121"/>
          </a:xfrm>
          <a:prstGeom prst="rect">
            <a:avLst/>
          </a:prstGeom>
        </p:spPr>
      </p:pic>
      <p:pic>
        <p:nvPicPr>
          <p:cNvPr id="5" name="Obraz4">
            <a:extLst>
              <a:ext uri="{FF2B5EF4-FFF2-40B4-BE49-F238E27FC236}">
                <a16:creationId xmlns:a16="http://schemas.microsoft.com/office/drawing/2014/main" id="{ABA2BF2B-A957-430C-826A-1C633460951D}"/>
              </a:ext>
            </a:extLst>
          </p:cNvPr>
          <p:cNvPicPr/>
          <p:nvPr/>
        </p:nvPicPr>
        <p:blipFill>
          <a:blip r:embed="rId3"/>
          <a:srcRect r="2676" b="3645"/>
          <a:stretch>
            <a:fillRect/>
          </a:stretch>
        </p:blipFill>
        <p:spPr bwMode="auto">
          <a:xfrm>
            <a:off x="9456491" y="4994275"/>
            <a:ext cx="2563495" cy="1863725"/>
          </a:xfrm>
          <a:prstGeom prst="rect">
            <a:avLst/>
          </a:prstGeom>
        </p:spPr>
      </p:pic>
      <p:pic>
        <p:nvPicPr>
          <p:cNvPr id="7" name="Obraz2">
            <a:extLst>
              <a:ext uri="{FF2B5EF4-FFF2-40B4-BE49-F238E27FC236}">
                <a16:creationId xmlns:a16="http://schemas.microsoft.com/office/drawing/2014/main" id="{95BF6EB9-43B1-4DA9-86C3-DA545F2E5DC0}"/>
              </a:ext>
            </a:extLst>
          </p:cNvPr>
          <p:cNvPicPr/>
          <p:nvPr/>
        </p:nvPicPr>
        <p:blipFill>
          <a:blip r:embed="rId4"/>
          <a:srcRect r="103"/>
          <a:stretch>
            <a:fillRect/>
          </a:stretch>
        </p:blipFill>
        <p:spPr bwMode="auto">
          <a:xfrm>
            <a:off x="10008093" y="185773"/>
            <a:ext cx="1889104" cy="1128121"/>
          </a:xfrm>
          <a:prstGeom prst="rect">
            <a:avLst/>
          </a:prstGeom>
        </p:spPr>
      </p:pic>
      <p:pic>
        <p:nvPicPr>
          <p:cNvPr id="9" name="Obraz 8">
            <a:extLst>
              <a:ext uri="{FF2B5EF4-FFF2-40B4-BE49-F238E27FC236}">
                <a16:creationId xmlns:a16="http://schemas.microsoft.com/office/drawing/2014/main" id="{E7996DB0-0CBD-4B03-A460-DC8E97E6DEC4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22500" t="9579" r="23616" b="3819"/>
          <a:stretch/>
        </p:blipFill>
        <p:spPr>
          <a:xfrm>
            <a:off x="2396970" y="612559"/>
            <a:ext cx="6569476" cy="5939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59503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3">
            <a:extLst>
              <a:ext uri="{FF2B5EF4-FFF2-40B4-BE49-F238E27FC236}">
                <a16:creationId xmlns:a16="http://schemas.microsoft.com/office/drawing/2014/main" id="{D50F336B-ECE1-44C8-A3D6-83464F529999}"/>
              </a:ext>
            </a:extLst>
          </p:cNvPr>
          <p:cNvPicPr/>
          <p:nvPr/>
        </p:nvPicPr>
        <p:blipFill>
          <a:blip r:embed="rId2"/>
          <a:srcRect b="5271"/>
          <a:stretch>
            <a:fillRect/>
          </a:stretch>
        </p:blipFill>
        <p:spPr bwMode="auto">
          <a:xfrm>
            <a:off x="294803" y="185774"/>
            <a:ext cx="1889104" cy="1128121"/>
          </a:xfrm>
          <a:prstGeom prst="rect">
            <a:avLst/>
          </a:prstGeom>
        </p:spPr>
      </p:pic>
      <p:pic>
        <p:nvPicPr>
          <p:cNvPr id="5" name="Obraz4">
            <a:extLst>
              <a:ext uri="{FF2B5EF4-FFF2-40B4-BE49-F238E27FC236}">
                <a16:creationId xmlns:a16="http://schemas.microsoft.com/office/drawing/2014/main" id="{ABA2BF2B-A957-430C-826A-1C633460951D}"/>
              </a:ext>
            </a:extLst>
          </p:cNvPr>
          <p:cNvPicPr/>
          <p:nvPr/>
        </p:nvPicPr>
        <p:blipFill>
          <a:blip r:embed="rId3"/>
          <a:srcRect r="2676" b="3645"/>
          <a:stretch>
            <a:fillRect/>
          </a:stretch>
        </p:blipFill>
        <p:spPr bwMode="auto">
          <a:xfrm>
            <a:off x="9456491" y="4994275"/>
            <a:ext cx="2563495" cy="1863725"/>
          </a:xfrm>
          <a:prstGeom prst="rect">
            <a:avLst/>
          </a:prstGeom>
        </p:spPr>
      </p:pic>
      <p:pic>
        <p:nvPicPr>
          <p:cNvPr id="7" name="Obraz2">
            <a:extLst>
              <a:ext uri="{FF2B5EF4-FFF2-40B4-BE49-F238E27FC236}">
                <a16:creationId xmlns:a16="http://schemas.microsoft.com/office/drawing/2014/main" id="{95BF6EB9-43B1-4DA9-86C3-DA545F2E5DC0}"/>
              </a:ext>
            </a:extLst>
          </p:cNvPr>
          <p:cNvPicPr/>
          <p:nvPr/>
        </p:nvPicPr>
        <p:blipFill>
          <a:blip r:embed="rId4"/>
          <a:srcRect r="103"/>
          <a:stretch>
            <a:fillRect/>
          </a:stretch>
        </p:blipFill>
        <p:spPr bwMode="auto">
          <a:xfrm>
            <a:off x="10008093" y="185773"/>
            <a:ext cx="1889104" cy="1128121"/>
          </a:xfrm>
          <a:prstGeom prst="rect">
            <a:avLst/>
          </a:prstGeom>
        </p:spPr>
      </p:pic>
      <p:sp>
        <p:nvSpPr>
          <p:cNvPr id="8" name="pole tekstowe 7">
            <a:extLst>
              <a:ext uri="{FF2B5EF4-FFF2-40B4-BE49-F238E27FC236}">
                <a16:creationId xmlns:a16="http://schemas.microsoft.com/office/drawing/2014/main" id="{8BDEA423-2763-4DF1-8FDA-5C5EF2FC0EB4}"/>
              </a:ext>
            </a:extLst>
          </p:cNvPr>
          <p:cNvSpPr txBox="1"/>
          <p:nvPr/>
        </p:nvSpPr>
        <p:spPr>
          <a:xfrm>
            <a:off x="294802" y="1399998"/>
            <a:ext cx="1111300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l-PL" sz="3600" b="1" dirty="0">
                <a:effectLst/>
                <a:latin typeface="Liberation Serif" panose="02020603050405020304" pitchFamily="18" charset="0"/>
                <a:ea typeface="NSimSun" panose="02010609030101010101" pitchFamily="49" charset="-122"/>
                <a:cs typeface="Arial" panose="020B0604020202020204" pitchFamily="34" charset="0"/>
              </a:rPr>
              <a:t>Zakładanie profilu zaufanego on-line Część II</a:t>
            </a:r>
            <a:endParaRPr lang="pl-PL" sz="3600" dirty="0"/>
          </a:p>
        </p:txBody>
      </p:sp>
      <p:sp>
        <p:nvSpPr>
          <p:cNvPr id="10" name="pole tekstowe 9">
            <a:extLst>
              <a:ext uri="{FF2B5EF4-FFF2-40B4-BE49-F238E27FC236}">
                <a16:creationId xmlns:a16="http://schemas.microsoft.com/office/drawing/2014/main" id="{10B482F0-47A0-4E7C-9C50-766908D55836}"/>
              </a:ext>
            </a:extLst>
          </p:cNvPr>
          <p:cNvSpPr txBox="1"/>
          <p:nvPr/>
        </p:nvSpPr>
        <p:spPr>
          <a:xfrm>
            <a:off x="294802" y="2292628"/>
            <a:ext cx="11024227" cy="38545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spcAft>
                <a:spcPts val="700"/>
              </a:spcAft>
              <a:buFont typeface="+mj-lt"/>
              <a:buAutoNum type="arabicPeriod"/>
              <a:tabLst>
                <a:tab pos="500380" algn="l"/>
              </a:tabLst>
            </a:pPr>
            <a:r>
              <a:rPr lang="pl-PL" sz="2300" kern="100" dirty="0">
                <a:effectLst/>
                <a:latin typeface="Liberation Serif" panose="02020603050405020304" pitchFamily="18" charset="0"/>
                <a:ea typeface="NSimSun" panose="02010609030101010101" pitchFamily="49" charset="-122"/>
                <a:cs typeface="Arial" panose="020B0604020202020204" pitchFamily="34" charset="0"/>
              </a:rPr>
              <a:t>Uruchom aplikację </a:t>
            </a:r>
            <a:r>
              <a:rPr lang="pl-PL" sz="2300" b="1" kern="100" dirty="0">
                <a:effectLst/>
                <a:latin typeface="Liberation Serif" panose="02020603050405020304" pitchFamily="18" charset="0"/>
                <a:ea typeface="NSimSun" panose="02010609030101010101" pitchFamily="49" charset="-122"/>
                <a:cs typeface="Arial" panose="020B0604020202020204" pitchFamily="34" charset="0"/>
              </a:rPr>
              <a:t>PZ </a:t>
            </a:r>
            <a:r>
              <a:rPr lang="pl-PL" sz="2300" b="1" kern="100" dirty="0" err="1">
                <a:effectLst/>
                <a:latin typeface="Liberation Serif" panose="02020603050405020304" pitchFamily="18" charset="0"/>
                <a:ea typeface="NSimSun" panose="02010609030101010101" pitchFamily="49" charset="-122"/>
                <a:cs typeface="Arial" panose="020B0604020202020204" pitchFamily="34" charset="0"/>
              </a:rPr>
              <a:t>Signer</a:t>
            </a:r>
            <a:r>
              <a:rPr lang="pl-PL" sz="2300" kern="100" dirty="0">
                <a:effectLst/>
                <a:latin typeface="Liberation Serif" panose="02020603050405020304" pitchFamily="18" charset="0"/>
                <a:ea typeface="NSimSun" panose="02010609030101010101" pitchFamily="49" charset="-122"/>
                <a:cs typeface="Arial" panose="020B0604020202020204" pitchFamily="34" charset="0"/>
              </a:rPr>
              <a:t>.</a:t>
            </a:r>
          </a:p>
          <a:p>
            <a:pPr marL="342900" lvl="0" indent="-342900">
              <a:lnSpc>
                <a:spcPct val="115000"/>
              </a:lnSpc>
              <a:spcAft>
                <a:spcPts val="700"/>
              </a:spcAft>
              <a:buFont typeface="+mj-lt"/>
              <a:buAutoNum type="arabicPeriod"/>
              <a:tabLst>
                <a:tab pos="500380" algn="l"/>
              </a:tabLst>
            </a:pPr>
            <a:r>
              <a:rPr lang="pl-PL" sz="2300" kern="100" dirty="0">
                <a:effectLst/>
                <a:latin typeface="Liberation Serif" panose="02020603050405020304" pitchFamily="18" charset="0"/>
                <a:ea typeface="NSimSun" panose="02010609030101010101" pitchFamily="49" charset="-122"/>
                <a:cs typeface="Arial" panose="020B0604020202020204" pitchFamily="34" charset="0"/>
              </a:rPr>
              <a:t>Kliknij </a:t>
            </a:r>
            <a:r>
              <a:rPr lang="pl-PL" sz="2300" b="1" kern="100" dirty="0">
                <a:effectLst/>
                <a:latin typeface="Liberation Serif" panose="02020603050405020304" pitchFamily="18" charset="0"/>
                <a:ea typeface="NSimSun" panose="02010609030101010101" pitchFamily="49" charset="-122"/>
                <a:cs typeface="Arial" panose="020B0604020202020204" pitchFamily="34" charset="0"/>
              </a:rPr>
              <a:t>Rozpocznij proces podpisu</a:t>
            </a:r>
            <a:r>
              <a:rPr lang="pl-PL" sz="2300" kern="100" dirty="0">
                <a:effectLst/>
                <a:latin typeface="Liberation Serif" panose="02020603050405020304" pitchFamily="18" charset="0"/>
                <a:ea typeface="NSimSun" panose="02010609030101010101" pitchFamily="49" charset="-122"/>
                <a:cs typeface="Arial" panose="020B0604020202020204" pitchFamily="34" charset="0"/>
              </a:rPr>
              <a:t>.</a:t>
            </a:r>
          </a:p>
          <a:p>
            <a:pPr marL="342900" lvl="0" indent="-342900">
              <a:lnSpc>
                <a:spcPct val="115000"/>
              </a:lnSpc>
              <a:spcAft>
                <a:spcPts val="700"/>
              </a:spcAft>
              <a:buFont typeface="+mj-lt"/>
              <a:buAutoNum type="arabicPeriod"/>
              <a:tabLst>
                <a:tab pos="500380" algn="l"/>
              </a:tabLst>
            </a:pPr>
            <a:r>
              <a:rPr lang="pl-PL" sz="2300" kern="100" dirty="0">
                <a:effectLst/>
                <a:latin typeface="Liberation Serif" panose="02020603050405020304" pitchFamily="18" charset="0"/>
                <a:ea typeface="NSimSun" panose="02010609030101010101" pitchFamily="49" charset="-122"/>
                <a:cs typeface="Arial" panose="020B0604020202020204" pitchFamily="34" charset="0"/>
              </a:rPr>
              <a:t>Kliknij </a:t>
            </a:r>
            <a:r>
              <a:rPr lang="pl-PL" sz="2300" b="1" kern="100" dirty="0">
                <a:effectLst/>
                <a:latin typeface="Liberation Serif" panose="02020603050405020304" pitchFamily="18" charset="0"/>
                <a:ea typeface="NSimSun" panose="02010609030101010101" pitchFamily="49" charset="-122"/>
                <a:cs typeface="Arial" panose="020B0604020202020204" pitchFamily="34" charset="0"/>
              </a:rPr>
              <a:t>Przejdź do podpisu </a:t>
            </a:r>
            <a:r>
              <a:rPr lang="pl-PL" sz="2300" kern="100" dirty="0">
                <a:effectLst/>
                <a:latin typeface="Liberation Serif" panose="02020603050405020304" pitchFamily="18" charset="0"/>
                <a:ea typeface="NSimSun" panose="02010609030101010101" pitchFamily="49" charset="-122"/>
                <a:cs typeface="Arial" panose="020B0604020202020204" pitchFamily="34" charset="0"/>
              </a:rPr>
              <a:t>(okienko Krok 4 w aplikacji). Poczekaj, aż pojawi się możliwość wyboru/wskazania certyfikatu kwalifikowanego (Krok 5).</a:t>
            </a:r>
          </a:p>
          <a:p>
            <a:pPr marL="342900" lvl="0" indent="-342900">
              <a:lnSpc>
                <a:spcPct val="115000"/>
              </a:lnSpc>
              <a:spcAft>
                <a:spcPts val="700"/>
              </a:spcAft>
              <a:buFont typeface="+mj-lt"/>
              <a:buAutoNum type="arabicPeriod"/>
              <a:tabLst>
                <a:tab pos="500380" algn="l"/>
              </a:tabLst>
            </a:pPr>
            <a:r>
              <a:rPr lang="pl-PL" sz="2300" b="1" kern="100" dirty="0">
                <a:effectLst/>
                <a:latin typeface="Liberation Serif" panose="02020603050405020304" pitchFamily="18" charset="0"/>
                <a:ea typeface="NSimSun" panose="02010609030101010101" pitchFamily="49" charset="-122"/>
                <a:cs typeface="Arial" panose="020B0604020202020204" pitchFamily="34" charset="0"/>
              </a:rPr>
              <a:t> </a:t>
            </a:r>
            <a:r>
              <a:rPr lang="pl-PL" sz="2300" kern="100" dirty="0">
                <a:effectLst/>
                <a:latin typeface="Liberation Serif" panose="02020603050405020304" pitchFamily="18" charset="0"/>
                <a:ea typeface="NSimSun" panose="02010609030101010101" pitchFamily="49" charset="-122"/>
                <a:cs typeface="Arial" panose="020B0604020202020204" pitchFamily="34" charset="0"/>
              </a:rPr>
              <a:t>Kliknij </a:t>
            </a:r>
            <a:r>
              <a:rPr lang="pl-PL" sz="2300" b="1" kern="100" dirty="0">
                <a:effectLst/>
                <a:latin typeface="Liberation Serif" panose="02020603050405020304" pitchFamily="18" charset="0"/>
                <a:ea typeface="NSimSun" panose="02010609030101010101" pitchFamily="49" charset="-122"/>
                <a:cs typeface="Arial" panose="020B0604020202020204" pitchFamily="34" charset="0"/>
              </a:rPr>
              <a:t>Podpisz dokument </a:t>
            </a:r>
            <a:r>
              <a:rPr lang="pl-PL" sz="2300" kern="100" dirty="0">
                <a:effectLst/>
                <a:latin typeface="Liberation Serif" panose="02020603050405020304" pitchFamily="18" charset="0"/>
                <a:ea typeface="NSimSun" panose="02010609030101010101" pitchFamily="49" charset="-122"/>
                <a:cs typeface="Arial" panose="020B0604020202020204" pitchFamily="34" charset="0"/>
              </a:rPr>
              <a:t>(Krok 6).</a:t>
            </a:r>
          </a:p>
          <a:p>
            <a:pPr marL="342900" lvl="0" indent="-342900">
              <a:lnSpc>
                <a:spcPct val="115000"/>
              </a:lnSpc>
              <a:spcAft>
                <a:spcPts val="700"/>
              </a:spcAft>
              <a:buFont typeface="+mj-lt"/>
              <a:buAutoNum type="arabicPeriod"/>
              <a:tabLst>
                <a:tab pos="500380" algn="l"/>
              </a:tabLst>
            </a:pPr>
            <a:r>
              <a:rPr lang="pl-PL" sz="2300" kern="100" dirty="0">
                <a:effectLst/>
                <a:latin typeface="Liberation Serif" panose="02020603050405020304" pitchFamily="18" charset="0"/>
                <a:ea typeface="NSimSun" panose="02010609030101010101" pitchFamily="49" charset="-122"/>
                <a:cs typeface="Arial" panose="020B0604020202020204" pitchFamily="34" charset="0"/>
              </a:rPr>
              <a:t> W nowym oknie wprowadź PIN.</a:t>
            </a:r>
          </a:p>
          <a:p>
            <a:pPr marL="342900" lvl="0" indent="-342900">
              <a:lnSpc>
                <a:spcPct val="115000"/>
              </a:lnSpc>
              <a:spcAft>
                <a:spcPts val="700"/>
              </a:spcAft>
              <a:buFont typeface="+mj-lt"/>
              <a:buAutoNum type="arabicPeriod"/>
              <a:tabLst>
                <a:tab pos="500380" algn="l"/>
              </a:tabLst>
            </a:pPr>
            <a:r>
              <a:rPr lang="pl-PL" sz="2300" kern="100" dirty="0">
                <a:effectLst/>
                <a:latin typeface="Liberation Serif" panose="02020603050405020304" pitchFamily="18" charset="0"/>
                <a:ea typeface="NSimSun" panose="02010609030101010101" pitchFamily="49" charset="-122"/>
                <a:cs typeface="Arial" panose="020B0604020202020204" pitchFamily="34" charset="0"/>
              </a:rPr>
              <a:t> Potwierdź wykonanie kroków w aplikacji PZ Singer (Krok 7).</a:t>
            </a:r>
          </a:p>
          <a:p>
            <a:pPr marL="342900" lvl="0" indent="-342900">
              <a:lnSpc>
                <a:spcPct val="115000"/>
              </a:lnSpc>
              <a:spcAft>
                <a:spcPts val="700"/>
              </a:spcAft>
              <a:buFont typeface="+mj-lt"/>
              <a:buAutoNum type="arabicPeriod"/>
              <a:tabLst>
                <a:tab pos="500380" algn="l"/>
              </a:tabLst>
            </a:pPr>
            <a:r>
              <a:rPr lang="pl-PL" sz="2300" kern="100" dirty="0">
                <a:effectLst/>
                <a:latin typeface="Liberation Serif" panose="02020603050405020304" pitchFamily="18" charset="0"/>
                <a:ea typeface="NSimSun" panose="02010609030101010101" pitchFamily="49" charset="-122"/>
                <a:cs typeface="Arial" panose="020B0604020202020204" pitchFamily="34" charset="0"/>
              </a:rPr>
              <a:t>Wrócisz do przeglądarki internetowej. Kliknij </a:t>
            </a:r>
            <a:r>
              <a:rPr lang="pl-PL" sz="2300" b="1" kern="100" dirty="0">
                <a:effectLst/>
                <a:latin typeface="Liberation Serif" panose="02020603050405020304" pitchFamily="18" charset="0"/>
                <a:ea typeface="NSimSun" panose="02010609030101010101" pitchFamily="49" charset="-122"/>
                <a:cs typeface="Arial" panose="020B0604020202020204" pitchFamily="34" charset="0"/>
              </a:rPr>
              <a:t>Potwierdź wykonanie kroków</a:t>
            </a:r>
            <a:r>
              <a:rPr lang="pl-PL" sz="2300" kern="100" dirty="0">
                <a:effectLst/>
                <a:latin typeface="Liberation Serif" panose="02020603050405020304" pitchFamily="18" charset="0"/>
                <a:ea typeface="NSimSun" panose="02010609030101010101" pitchFamily="49" charset="-122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506082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3">
            <a:extLst>
              <a:ext uri="{FF2B5EF4-FFF2-40B4-BE49-F238E27FC236}">
                <a16:creationId xmlns:a16="http://schemas.microsoft.com/office/drawing/2014/main" id="{D50F336B-ECE1-44C8-A3D6-83464F529999}"/>
              </a:ext>
            </a:extLst>
          </p:cNvPr>
          <p:cNvPicPr/>
          <p:nvPr/>
        </p:nvPicPr>
        <p:blipFill>
          <a:blip r:embed="rId2"/>
          <a:srcRect b="5271"/>
          <a:stretch>
            <a:fillRect/>
          </a:stretch>
        </p:blipFill>
        <p:spPr bwMode="auto">
          <a:xfrm>
            <a:off x="294803" y="185774"/>
            <a:ext cx="1889104" cy="1128121"/>
          </a:xfrm>
          <a:prstGeom prst="rect">
            <a:avLst/>
          </a:prstGeom>
        </p:spPr>
      </p:pic>
      <p:pic>
        <p:nvPicPr>
          <p:cNvPr id="5" name="Obraz4">
            <a:extLst>
              <a:ext uri="{FF2B5EF4-FFF2-40B4-BE49-F238E27FC236}">
                <a16:creationId xmlns:a16="http://schemas.microsoft.com/office/drawing/2014/main" id="{ABA2BF2B-A957-430C-826A-1C633460951D}"/>
              </a:ext>
            </a:extLst>
          </p:cNvPr>
          <p:cNvPicPr/>
          <p:nvPr/>
        </p:nvPicPr>
        <p:blipFill>
          <a:blip r:embed="rId3"/>
          <a:srcRect r="2676" b="3645"/>
          <a:stretch>
            <a:fillRect/>
          </a:stretch>
        </p:blipFill>
        <p:spPr bwMode="auto">
          <a:xfrm>
            <a:off x="9456491" y="4994275"/>
            <a:ext cx="2563495" cy="1863725"/>
          </a:xfrm>
          <a:prstGeom prst="rect">
            <a:avLst/>
          </a:prstGeom>
        </p:spPr>
      </p:pic>
      <p:pic>
        <p:nvPicPr>
          <p:cNvPr id="7" name="Obraz2">
            <a:extLst>
              <a:ext uri="{FF2B5EF4-FFF2-40B4-BE49-F238E27FC236}">
                <a16:creationId xmlns:a16="http://schemas.microsoft.com/office/drawing/2014/main" id="{95BF6EB9-43B1-4DA9-86C3-DA545F2E5DC0}"/>
              </a:ext>
            </a:extLst>
          </p:cNvPr>
          <p:cNvPicPr/>
          <p:nvPr/>
        </p:nvPicPr>
        <p:blipFill>
          <a:blip r:embed="rId4"/>
          <a:srcRect r="103"/>
          <a:stretch>
            <a:fillRect/>
          </a:stretch>
        </p:blipFill>
        <p:spPr bwMode="auto">
          <a:xfrm>
            <a:off x="10008093" y="185773"/>
            <a:ext cx="1889104" cy="1128121"/>
          </a:xfrm>
          <a:prstGeom prst="rect">
            <a:avLst/>
          </a:prstGeom>
        </p:spPr>
      </p:pic>
      <p:sp>
        <p:nvSpPr>
          <p:cNvPr id="8" name="pole tekstowe 7">
            <a:extLst>
              <a:ext uri="{FF2B5EF4-FFF2-40B4-BE49-F238E27FC236}">
                <a16:creationId xmlns:a16="http://schemas.microsoft.com/office/drawing/2014/main" id="{8BDEA423-2763-4DF1-8FDA-5C5EF2FC0EB4}"/>
              </a:ext>
            </a:extLst>
          </p:cNvPr>
          <p:cNvSpPr txBox="1"/>
          <p:nvPr/>
        </p:nvSpPr>
        <p:spPr>
          <a:xfrm>
            <a:off x="365824" y="1540559"/>
            <a:ext cx="1111300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l-PL" sz="3600" b="1" dirty="0">
                <a:effectLst/>
                <a:latin typeface="Liberation Serif" panose="02020603050405020304" pitchFamily="18" charset="0"/>
                <a:ea typeface="NSimSun" panose="02010609030101010101" pitchFamily="49" charset="-122"/>
                <a:cs typeface="Arial" panose="020B0604020202020204" pitchFamily="34" charset="0"/>
              </a:rPr>
              <a:t>Zakładanie profilu E-DOWÓD</a:t>
            </a:r>
            <a:endParaRPr lang="pl-PL" sz="3600" dirty="0"/>
          </a:p>
        </p:txBody>
      </p:sp>
      <p:pic>
        <p:nvPicPr>
          <p:cNvPr id="3" name="Obraz 2">
            <a:extLst>
              <a:ext uri="{FF2B5EF4-FFF2-40B4-BE49-F238E27FC236}">
                <a16:creationId xmlns:a16="http://schemas.microsoft.com/office/drawing/2014/main" id="{D305FF96-CD61-413A-8ABE-E384DB7B9B21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165"/>
          <a:stretch/>
        </p:blipFill>
        <p:spPr>
          <a:xfrm>
            <a:off x="2752079" y="2310140"/>
            <a:ext cx="6105842" cy="4383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14936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3">
            <a:extLst>
              <a:ext uri="{FF2B5EF4-FFF2-40B4-BE49-F238E27FC236}">
                <a16:creationId xmlns:a16="http://schemas.microsoft.com/office/drawing/2014/main" id="{D50F336B-ECE1-44C8-A3D6-83464F529999}"/>
              </a:ext>
            </a:extLst>
          </p:cNvPr>
          <p:cNvPicPr/>
          <p:nvPr/>
        </p:nvPicPr>
        <p:blipFill>
          <a:blip r:embed="rId2"/>
          <a:srcRect b="5271"/>
          <a:stretch>
            <a:fillRect/>
          </a:stretch>
        </p:blipFill>
        <p:spPr bwMode="auto">
          <a:xfrm>
            <a:off x="294803" y="185774"/>
            <a:ext cx="1889104" cy="1128121"/>
          </a:xfrm>
          <a:prstGeom prst="rect">
            <a:avLst/>
          </a:prstGeom>
        </p:spPr>
      </p:pic>
      <p:pic>
        <p:nvPicPr>
          <p:cNvPr id="5" name="Obraz4">
            <a:extLst>
              <a:ext uri="{FF2B5EF4-FFF2-40B4-BE49-F238E27FC236}">
                <a16:creationId xmlns:a16="http://schemas.microsoft.com/office/drawing/2014/main" id="{ABA2BF2B-A957-430C-826A-1C633460951D}"/>
              </a:ext>
            </a:extLst>
          </p:cNvPr>
          <p:cNvPicPr/>
          <p:nvPr/>
        </p:nvPicPr>
        <p:blipFill>
          <a:blip r:embed="rId3"/>
          <a:srcRect r="2676" b="3645"/>
          <a:stretch>
            <a:fillRect/>
          </a:stretch>
        </p:blipFill>
        <p:spPr bwMode="auto">
          <a:xfrm>
            <a:off x="9456491" y="4994275"/>
            <a:ext cx="2563495" cy="1863725"/>
          </a:xfrm>
          <a:prstGeom prst="rect">
            <a:avLst/>
          </a:prstGeom>
        </p:spPr>
      </p:pic>
      <p:sp>
        <p:nvSpPr>
          <p:cNvPr id="6" name="pole tekstowe 5">
            <a:extLst>
              <a:ext uri="{FF2B5EF4-FFF2-40B4-BE49-F238E27FC236}">
                <a16:creationId xmlns:a16="http://schemas.microsoft.com/office/drawing/2014/main" id="{810D273B-AB7F-4661-B762-ED7AE8A3D6B8}"/>
              </a:ext>
            </a:extLst>
          </p:cNvPr>
          <p:cNvSpPr txBox="1"/>
          <p:nvPr/>
        </p:nvSpPr>
        <p:spPr>
          <a:xfrm>
            <a:off x="294803" y="1962868"/>
            <a:ext cx="11228413" cy="30314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700"/>
              </a:spcAft>
            </a:pPr>
            <a:r>
              <a:rPr lang="pl-PL" sz="2400" b="1" kern="100" dirty="0">
                <a:solidFill>
                  <a:srgbClr val="C9211E"/>
                </a:solidFill>
                <a:effectLst/>
                <a:latin typeface="Arial" panose="020B0604020202020204" pitchFamily="34" charset="0"/>
                <a:ea typeface="NSimSun" panose="02010609030101010101" pitchFamily="49" charset="-122"/>
                <a:cs typeface="Arial" panose="020B0604020202020204" pitchFamily="34" charset="0"/>
              </a:rPr>
              <a:t>Wszystkie osoby z niepełnosprawnościami zachęcamy do założenia Profilu Zaufanego i złożenie wniosku o dofinansowanie w ramach programu ”Aktywny samorząd 2021” w formie elektronicznej z użyciem systemu SOW.  System ten, wyposażony jest we wszystkie potrzebne formularze i wzory, m.in.: wnioski o dofinansowanie, umowy dofinansowania, korespondencję oraz w inne funkcjonalności, ma na celu ułatwienie realizacji programu, bez wychodzenia z domu, bez stania w kolejkach, bez tracenia czasu.</a:t>
            </a:r>
            <a:endParaRPr lang="pl-PL" sz="2400" kern="100" dirty="0">
              <a:effectLst/>
              <a:latin typeface="Arial" panose="020B0604020202020204" pitchFamily="34" charset="0"/>
              <a:ea typeface="NSimSun" panose="02010609030101010101" pitchFamily="49" charset="-122"/>
              <a:cs typeface="Arial" panose="020B0604020202020204" pitchFamily="34" charset="0"/>
            </a:endParaRPr>
          </a:p>
        </p:txBody>
      </p:sp>
      <p:pic>
        <p:nvPicPr>
          <p:cNvPr id="8" name="Obraz2">
            <a:extLst>
              <a:ext uri="{FF2B5EF4-FFF2-40B4-BE49-F238E27FC236}">
                <a16:creationId xmlns:a16="http://schemas.microsoft.com/office/drawing/2014/main" id="{B51210AE-AE8F-4459-A781-541A9753E11D}"/>
              </a:ext>
            </a:extLst>
          </p:cNvPr>
          <p:cNvPicPr/>
          <p:nvPr/>
        </p:nvPicPr>
        <p:blipFill>
          <a:blip r:embed="rId4"/>
          <a:srcRect r="103"/>
          <a:stretch>
            <a:fillRect/>
          </a:stretch>
        </p:blipFill>
        <p:spPr bwMode="auto">
          <a:xfrm>
            <a:off x="10008093" y="185773"/>
            <a:ext cx="1889104" cy="1128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29470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3">
            <a:extLst>
              <a:ext uri="{FF2B5EF4-FFF2-40B4-BE49-F238E27FC236}">
                <a16:creationId xmlns:a16="http://schemas.microsoft.com/office/drawing/2014/main" id="{D50F336B-ECE1-44C8-A3D6-83464F529999}"/>
              </a:ext>
            </a:extLst>
          </p:cNvPr>
          <p:cNvPicPr/>
          <p:nvPr/>
        </p:nvPicPr>
        <p:blipFill>
          <a:blip r:embed="rId2"/>
          <a:srcRect b="5271"/>
          <a:stretch>
            <a:fillRect/>
          </a:stretch>
        </p:blipFill>
        <p:spPr bwMode="auto">
          <a:xfrm>
            <a:off x="294803" y="185774"/>
            <a:ext cx="1889104" cy="1128121"/>
          </a:xfrm>
          <a:prstGeom prst="rect">
            <a:avLst/>
          </a:prstGeom>
        </p:spPr>
      </p:pic>
      <p:pic>
        <p:nvPicPr>
          <p:cNvPr id="5" name="Obraz4">
            <a:extLst>
              <a:ext uri="{FF2B5EF4-FFF2-40B4-BE49-F238E27FC236}">
                <a16:creationId xmlns:a16="http://schemas.microsoft.com/office/drawing/2014/main" id="{ABA2BF2B-A957-430C-826A-1C633460951D}"/>
              </a:ext>
            </a:extLst>
          </p:cNvPr>
          <p:cNvPicPr/>
          <p:nvPr/>
        </p:nvPicPr>
        <p:blipFill>
          <a:blip r:embed="rId3"/>
          <a:srcRect r="2676" b="3645"/>
          <a:stretch>
            <a:fillRect/>
          </a:stretch>
        </p:blipFill>
        <p:spPr bwMode="auto">
          <a:xfrm>
            <a:off x="9456491" y="4994275"/>
            <a:ext cx="2563495" cy="1863725"/>
          </a:xfrm>
          <a:prstGeom prst="rect">
            <a:avLst/>
          </a:prstGeom>
        </p:spPr>
      </p:pic>
      <p:sp>
        <p:nvSpPr>
          <p:cNvPr id="6" name="pole tekstowe 5">
            <a:extLst>
              <a:ext uri="{FF2B5EF4-FFF2-40B4-BE49-F238E27FC236}">
                <a16:creationId xmlns:a16="http://schemas.microsoft.com/office/drawing/2014/main" id="{F80A45A9-5EC1-4C0E-9018-5F0A498265EF}"/>
              </a:ext>
            </a:extLst>
          </p:cNvPr>
          <p:cNvSpPr txBox="1"/>
          <p:nvPr/>
        </p:nvSpPr>
        <p:spPr>
          <a:xfrm>
            <a:off x="172012" y="2195233"/>
            <a:ext cx="11315691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2400" kern="100" dirty="0">
                <a:effectLst/>
                <a:latin typeface="Arial" panose="020B0604020202020204" pitchFamily="34" charset="0"/>
                <a:ea typeface="NSimSun" panose="02010609030101010101" pitchFamily="49" charset="-122"/>
                <a:cs typeface="Arial" panose="020B0604020202020204" pitchFamily="34" charset="0"/>
              </a:rPr>
              <a:t>Profil zaufany (PZ) umożliwia załatwianie spraw urzędowych online i możesz go uzyskać bez wychodzenia z domu. Profil zaufany jest tak zabezpieczony, aby nikt poza jego właścicielem nie mógł go użyć. Dzięki temu każda osoba, która ma profil zaufany i użyje go w usłudze internetowej jest wiarygodna. Dlatego przy wnioskach złożonych przez profil zaufany nie jest potrzebny odręczny podpis.</a:t>
            </a:r>
          </a:p>
          <a:p>
            <a:r>
              <a:rPr lang="pl-PL" sz="2400" kern="100" dirty="0">
                <a:effectLst/>
                <a:latin typeface="Arial" panose="020B0604020202020204" pitchFamily="34" charset="0"/>
                <a:ea typeface="NSimSun" panose="02010609030101010101" pitchFamily="49" charset="-122"/>
                <a:cs typeface="Arial" panose="020B0604020202020204" pitchFamily="34" charset="0"/>
              </a:rPr>
              <a:t>Po wysłaniu wniosku jest on od razu zaksięgowany w urzędzie, masz też wgląd w korespondencje dotyczącą wniosku. To wszystko sprawia, że w dobie pandemii ty jesteś bezpieczny a twój wniosek złożony w odpowiednim urzędzie</a:t>
            </a:r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E4E937CC-3338-4123-AD2A-1011722209B2}"/>
              </a:ext>
            </a:extLst>
          </p:cNvPr>
          <p:cNvSpPr txBox="1"/>
          <p:nvPr/>
        </p:nvSpPr>
        <p:spPr>
          <a:xfrm>
            <a:off x="172011" y="1313895"/>
            <a:ext cx="1131569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l-PL" sz="3600" b="1" u="sng" kern="100" dirty="0">
                <a:effectLst/>
                <a:latin typeface="Liberation Serif" panose="02020603050405020304" pitchFamily="18" charset="0"/>
                <a:ea typeface="NSimSun" panose="02010609030101010101" pitchFamily="49" charset="-122"/>
                <a:cs typeface="Arial" panose="020B0604020202020204" pitchFamily="34" charset="0"/>
              </a:rPr>
              <a:t>Do czego służy?</a:t>
            </a:r>
            <a:endParaRPr lang="pl-PL" sz="3600" kern="100" dirty="0">
              <a:effectLst/>
              <a:latin typeface="Liberation Serif" panose="02020603050405020304" pitchFamily="18" charset="0"/>
              <a:ea typeface="NSimSun" panose="02010609030101010101" pitchFamily="49" charset="-122"/>
              <a:cs typeface="Arial" panose="020B0604020202020204" pitchFamily="34" charset="0"/>
            </a:endParaRPr>
          </a:p>
        </p:txBody>
      </p:sp>
      <p:pic>
        <p:nvPicPr>
          <p:cNvPr id="8" name="Obraz2">
            <a:extLst>
              <a:ext uri="{FF2B5EF4-FFF2-40B4-BE49-F238E27FC236}">
                <a16:creationId xmlns:a16="http://schemas.microsoft.com/office/drawing/2014/main" id="{788B9874-BCEC-4D5F-A285-DFB0D0D18819}"/>
              </a:ext>
            </a:extLst>
          </p:cNvPr>
          <p:cNvPicPr/>
          <p:nvPr/>
        </p:nvPicPr>
        <p:blipFill>
          <a:blip r:embed="rId4"/>
          <a:srcRect r="103"/>
          <a:stretch>
            <a:fillRect/>
          </a:stretch>
        </p:blipFill>
        <p:spPr bwMode="auto">
          <a:xfrm>
            <a:off x="10008093" y="185773"/>
            <a:ext cx="1889104" cy="1128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48154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3">
            <a:extLst>
              <a:ext uri="{FF2B5EF4-FFF2-40B4-BE49-F238E27FC236}">
                <a16:creationId xmlns:a16="http://schemas.microsoft.com/office/drawing/2014/main" id="{D50F336B-ECE1-44C8-A3D6-83464F529999}"/>
              </a:ext>
            </a:extLst>
          </p:cNvPr>
          <p:cNvPicPr/>
          <p:nvPr/>
        </p:nvPicPr>
        <p:blipFill>
          <a:blip r:embed="rId2"/>
          <a:srcRect b="5271"/>
          <a:stretch>
            <a:fillRect/>
          </a:stretch>
        </p:blipFill>
        <p:spPr bwMode="auto">
          <a:xfrm>
            <a:off x="294803" y="185774"/>
            <a:ext cx="1889104" cy="1128121"/>
          </a:xfrm>
          <a:prstGeom prst="rect">
            <a:avLst/>
          </a:prstGeom>
        </p:spPr>
      </p:pic>
      <p:pic>
        <p:nvPicPr>
          <p:cNvPr id="5" name="Obraz4">
            <a:extLst>
              <a:ext uri="{FF2B5EF4-FFF2-40B4-BE49-F238E27FC236}">
                <a16:creationId xmlns:a16="http://schemas.microsoft.com/office/drawing/2014/main" id="{ABA2BF2B-A957-430C-826A-1C633460951D}"/>
              </a:ext>
            </a:extLst>
          </p:cNvPr>
          <p:cNvPicPr/>
          <p:nvPr/>
        </p:nvPicPr>
        <p:blipFill>
          <a:blip r:embed="rId3"/>
          <a:srcRect r="2676" b="3645"/>
          <a:stretch>
            <a:fillRect/>
          </a:stretch>
        </p:blipFill>
        <p:spPr bwMode="auto">
          <a:xfrm>
            <a:off x="9456491" y="4994275"/>
            <a:ext cx="2563495" cy="1863725"/>
          </a:xfrm>
          <a:prstGeom prst="rect">
            <a:avLst/>
          </a:prstGeom>
        </p:spPr>
      </p:pic>
      <p:sp>
        <p:nvSpPr>
          <p:cNvPr id="2" name="Rectangle 2">
            <a:extLst>
              <a:ext uri="{FF2B5EF4-FFF2-40B4-BE49-F238E27FC236}">
                <a16:creationId xmlns:a16="http://schemas.microsoft.com/office/drawing/2014/main" id="{776EE3EE-5376-4745-A1BB-7198B1124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4803" y="2440907"/>
            <a:ext cx="11086370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pl-PL" altLang="zh-CN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NSimSun" panose="02010609030101010101" pitchFamily="49" charset="-122"/>
                <a:cs typeface="Arial" panose="020B0604020202020204" pitchFamily="34" charset="0"/>
              </a:rPr>
              <a:t>posiadasz konto bankowe lub konto u innego przedsiębiorcy, które posiada zgodę na potwierdzenie profilu zaufanego</a:t>
            </a:r>
          </a:p>
          <a:p>
            <a:pPr>
              <a:buFontTx/>
              <a:buChar char="•"/>
            </a:pPr>
            <a:r>
              <a:rPr lang="pl-PL" sz="2400" kern="100" dirty="0">
                <a:effectLst/>
                <a:ea typeface="NSimSun" panose="02010609030101010101" pitchFamily="49" charset="-122"/>
                <a:cs typeface="Arial" panose="020B0604020202020204" pitchFamily="34" charset="0"/>
              </a:rPr>
              <a:t>posiadasz kwalifikowany podpis elektroniczny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lang="pl-PL" altLang="zh-CN" sz="2400" dirty="0">
                <a:ea typeface="NSimSun" panose="02010609030101010101" pitchFamily="49" charset="-122"/>
                <a:cs typeface="Arial" panose="020B0604020202020204" pitchFamily="34" charset="0"/>
              </a:rPr>
              <a:t>posiadasz e-dowód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pl-PL" altLang="zh-CN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NSimSun" panose="02010609030101010101" pitchFamily="49" charset="-122"/>
                <a:cs typeface="Arial" panose="020B0604020202020204" pitchFamily="34" charset="0"/>
              </a:rPr>
              <a:t>przy założeniu bezpośrednio na stronie przez </a:t>
            </a:r>
            <a:r>
              <a:rPr lang="pl-PL" altLang="zh-CN" sz="2400" dirty="0">
                <a:ea typeface="NSimSun" panose="02010609030101010101" pitchFamily="49" charset="-122"/>
                <a:cs typeface="Arial" panose="020B0604020202020204" pitchFamily="34" charset="0"/>
              </a:rPr>
              <a:t>wypełnienie wniosku na : </a:t>
            </a:r>
            <a:r>
              <a:rPr lang="pl-PL" altLang="zh-CN" sz="2400" dirty="0">
                <a:ea typeface="NSimSun" panose="02010609030101010101" pitchFamily="49" charset="-122"/>
                <a:cs typeface="Arial" panose="020B0604020202020204" pitchFamily="34" charset="0"/>
                <a:hlinkClick r:id="rId4"/>
              </a:rPr>
              <a:t>https://www.gov.pl/web/gov/zaloz-profil-zaufany</a:t>
            </a:r>
            <a:r>
              <a:rPr lang="pl-PL" altLang="zh-CN" sz="2400" dirty="0">
                <a:ea typeface="NSimSun" panose="02010609030101010101" pitchFamily="49" charset="-122"/>
                <a:cs typeface="Arial" panose="020B0604020202020204" pitchFamily="34" charset="0"/>
              </a:rPr>
              <a:t> </a:t>
            </a:r>
            <a:endParaRPr kumimoji="0" lang="pl-PL" altLang="zh-CN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pl-PL" altLang="zh-CN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9139EFC9-747C-4ABC-92F0-03A311B1FAD0}"/>
              </a:ext>
            </a:extLst>
          </p:cNvPr>
          <p:cNvSpPr txBox="1"/>
          <p:nvPr/>
        </p:nvSpPr>
        <p:spPr>
          <a:xfrm>
            <a:off x="294803" y="1313895"/>
            <a:ext cx="1136157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l-PL" sz="3600" b="1" u="sng" kern="100" dirty="0">
                <a:effectLst/>
                <a:latin typeface="Liberation Serif" panose="02020603050405020304" pitchFamily="18" charset="0"/>
                <a:ea typeface="NSimSun" panose="02010609030101010101" pitchFamily="49" charset="-122"/>
                <a:cs typeface="Arial" panose="020B0604020202020204" pitchFamily="34" charset="0"/>
              </a:rPr>
              <a:t>Możesz go założyć, jeśli : </a:t>
            </a:r>
            <a:endParaRPr lang="pl-PL" sz="3600" kern="100" dirty="0">
              <a:effectLst/>
              <a:latin typeface="Liberation Serif" panose="02020603050405020304" pitchFamily="18" charset="0"/>
              <a:ea typeface="NSimSun" panose="02010609030101010101" pitchFamily="49" charset="-122"/>
              <a:cs typeface="Arial" panose="020B0604020202020204" pitchFamily="34" charset="0"/>
            </a:endParaRPr>
          </a:p>
        </p:txBody>
      </p:sp>
      <p:pic>
        <p:nvPicPr>
          <p:cNvPr id="9" name="Obraz2">
            <a:extLst>
              <a:ext uri="{FF2B5EF4-FFF2-40B4-BE49-F238E27FC236}">
                <a16:creationId xmlns:a16="http://schemas.microsoft.com/office/drawing/2014/main" id="{0EB6D763-D616-47BC-8460-6E36B1761754}"/>
              </a:ext>
            </a:extLst>
          </p:cNvPr>
          <p:cNvPicPr/>
          <p:nvPr/>
        </p:nvPicPr>
        <p:blipFill>
          <a:blip r:embed="rId5"/>
          <a:srcRect r="103"/>
          <a:stretch>
            <a:fillRect/>
          </a:stretch>
        </p:blipFill>
        <p:spPr bwMode="auto">
          <a:xfrm>
            <a:off x="10008094" y="326360"/>
            <a:ext cx="1889103" cy="1195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50213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3">
            <a:extLst>
              <a:ext uri="{FF2B5EF4-FFF2-40B4-BE49-F238E27FC236}">
                <a16:creationId xmlns:a16="http://schemas.microsoft.com/office/drawing/2014/main" id="{D50F336B-ECE1-44C8-A3D6-83464F529999}"/>
              </a:ext>
            </a:extLst>
          </p:cNvPr>
          <p:cNvPicPr/>
          <p:nvPr/>
        </p:nvPicPr>
        <p:blipFill>
          <a:blip r:embed="rId2"/>
          <a:srcRect b="5271"/>
          <a:stretch>
            <a:fillRect/>
          </a:stretch>
        </p:blipFill>
        <p:spPr bwMode="auto">
          <a:xfrm>
            <a:off x="294803" y="185774"/>
            <a:ext cx="1889104" cy="1128121"/>
          </a:xfrm>
          <a:prstGeom prst="rect">
            <a:avLst/>
          </a:prstGeom>
        </p:spPr>
      </p:pic>
      <p:pic>
        <p:nvPicPr>
          <p:cNvPr id="5" name="Obraz4">
            <a:extLst>
              <a:ext uri="{FF2B5EF4-FFF2-40B4-BE49-F238E27FC236}">
                <a16:creationId xmlns:a16="http://schemas.microsoft.com/office/drawing/2014/main" id="{ABA2BF2B-A957-430C-826A-1C633460951D}"/>
              </a:ext>
            </a:extLst>
          </p:cNvPr>
          <p:cNvPicPr/>
          <p:nvPr/>
        </p:nvPicPr>
        <p:blipFill>
          <a:blip r:embed="rId3"/>
          <a:srcRect r="2676" b="3645"/>
          <a:stretch>
            <a:fillRect/>
          </a:stretch>
        </p:blipFill>
        <p:spPr bwMode="auto">
          <a:xfrm>
            <a:off x="9456491" y="4994275"/>
            <a:ext cx="2563495" cy="1863725"/>
          </a:xfrm>
          <a:prstGeom prst="rect">
            <a:avLst/>
          </a:prstGeom>
        </p:spPr>
      </p:pic>
      <p:pic>
        <p:nvPicPr>
          <p:cNvPr id="6" name="Obraz2">
            <a:extLst>
              <a:ext uri="{FF2B5EF4-FFF2-40B4-BE49-F238E27FC236}">
                <a16:creationId xmlns:a16="http://schemas.microsoft.com/office/drawing/2014/main" id="{3FD9FAC7-2C5A-4C5E-8D09-67992ADF9BB8}"/>
              </a:ext>
            </a:extLst>
          </p:cNvPr>
          <p:cNvPicPr/>
          <p:nvPr/>
        </p:nvPicPr>
        <p:blipFill>
          <a:blip r:embed="rId4"/>
          <a:srcRect r="103"/>
          <a:stretch>
            <a:fillRect/>
          </a:stretch>
        </p:blipFill>
        <p:spPr bwMode="auto">
          <a:xfrm>
            <a:off x="10008093" y="185773"/>
            <a:ext cx="1889104" cy="1128121"/>
          </a:xfrm>
          <a:prstGeom prst="rect">
            <a:avLst/>
          </a:prstGeom>
        </p:spPr>
      </p:pic>
      <p:sp>
        <p:nvSpPr>
          <p:cNvPr id="7" name="pole tekstowe 6">
            <a:extLst>
              <a:ext uri="{FF2B5EF4-FFF2-40B4-BE49-F238E27FC236}">
                <a16:creationId xmlns:a16="http://schemas.microsoft.com/office/drawing/2014/main" id="{DDE40DCC-AFE2-4AFE-A348-61BD696670D3}"/>
              </a:ext>
            </a:extLst>
          </p:cNvPr>
          <p:cNvSpPr txBox="1"/>
          <p:nvPr/>
        </p:nvSpPr>
        <p:spPr>
          <a:xfrm>
            <a:off x="294802" y="2156352"/>
            <a:ext cx="10891061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2400" kern="100" dirty="0">
                <a:effectLst/>
                <a:latin typeface="Arial" panose="020B0604020202020204" pitchFamily="34" charset="0"/>
                <a:ea typeface="NSimSun" panose="02010609030101010101" pitchFamily="49" charset="-122"/>
                <a:cs typeface="Arial" panose="020B0604020202020204" pitchFamily="34" charset="0"/>
              </a:rPr>
              <a:t>Osoba, która: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pl-PL" sz="2400" kern="100" dirty="0">
                <a:effectLst/>
                <a:latin typeface="Arial" panose="020B0604020202020204" pitchFamily="34" charset="0"/>
                <a:ea typeface="NSimSun" panose="02010609030101010101" pitchFamily="49" charset="-122"/>
                <a:cs typeface="Arial" panose="020B0604020202020204" pitchFamily="34" charset="0"/>
              </a:rPr>
              <a:t>Posiada numer PESEL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pl-PL" sz="2400" kern="100" dirty="0">
                <a:effectLst/>
                <a:latin typeface="Arial" panose="020B0604020202020204" pitchFamily="34" charset="0"/>
                <a:ea typeface="NSimSun" panose="02010609030101010101" pitchFamily="49" charset="-122"/>
                <a:cs typeface="Arial" panose="020B0604020202020204" pitchFamily="34" charset="0"/>
              </a:rPr>
              <a:t>Ma ukończona 13 lat 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pl-PL" sz="2400" kern="100" dirty="0">
                <a:effectLst/>
                <a:latin typeface="Arial" panose="020B0604020202020204" pitchFamily="34" charset="0"/>
                <a:ea typeface="NSimSun" panose="02010609030101010101" pitchFamily="49" charset="-122"/>
                <a:cs typeface="Arial" panose="020B0604020202020204" pitchFamily="34" charset="0"/>
              </a:rPr>
              <a:t>Ma pełną lub ograniczoną zdolności do czynności prawnej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endParaRPr lang="pl-PL" sz="2400" kern="100" dirty="0">
              <a:latin typeface="Arial" panose="020B0604020202020204" pitchFamily="34" charset="0"/>
              <a:ea typeface="NSimSun" panose="02010609030101010101" pitchFamily="49" charset="-122"/>
              <a:cs typeface="Arial" panose="020B0604020202020204" pitchFamily="34" charset="0"/>
            </a:endParaRPr>
          </a:p>
          <a:p>
            <a:pPr lvl="0"/>
            <a:r>
              <a:rPr lang="pl-PL" sz="2400" kern="1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NSimSun" panose="02010609030101010101" pitchFamily="49" charset="-122"/>
                <a:cs typeface="Arial" panose="020B0604020202020204" pitchFamily="34" charset="0"/>
              </a:rPr>
              <a:t>UWAGA !!</a:t>
            </a:r>
          </a:p>
          <a:p>
            <a:pPr lvl="0"/>
            <a:r>
              <a:rPr lang="pl-PL" sz="24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Osoby ubezwłasnowolnione oraz dzieci przed ukończeniem 13 roku życia nie mogą założyć oraz posiadać </a:t>
            </a:r>
            <a:r>
              <a:rPr lang="pl-PL" sz="24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profilu zaufanego</a:t>
            </a:r>
            <a:endParaRPr lang="pl-PL" sz="2400" kern="100" dirty="0">
              <a:solidFill>
                <a:srgbClr val="FF0000"/>
              </a:solidFill>
              <a:effectLst/>
              <a:latin typeface="Arial" panose="020B0604020202020204" pitchFamily="34" charset="0"/>
              <a:ea typeface="NSimSun" panose="02010609030101010101" pitchFamily="49" charset="-122"/>
              <a:cs typeface="Arial" panose="020B0604020202020204" pitchFamily="34" charset="0"/>
            </a:endParaRPr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76819622-D3B3-474D-B066-37DD05C77D04}"/>
              </a:ext>
            </a:extLst>
          </p:cNvPr>
          <p:cNvSpPr txBox="1"/>
          <p:nvPr/>
        </p:nvSpPr>
        <p:spPr>
          <a:xfrm>
            <a:off x="294802" y="1313894"/>
            <a:ext cx="1089106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l-PL" sz="3600" b="1" u="sng" kern="100" dirty="0">
                <a:effectLst/>
                <a:latin typeface="Liberation Serif" panose="02020603050405020304" pitchFamily="18" charset="0"/>
                <a:ea typeface="NSimSun" panose="02010609030101010101" pitchFamily="49" charset="-122"/>
                <a:cs typeface="Arial" panose="020B0604020202020204" pitchFamily="34" charset="0"/>
              </a:rPr>
              <a:t>Kto może założyć profil zaufany?</a:t>
            </a:r>
            <a:endParaRPr lang="pl-PL" sz="3600" kern="100" dirty="0">
              <a:effectLst/>
              <a:latin typeface="Liberation Serif" panose="02020603050405020304" pitchFamily="18" charset="0"/>
              <a:ea typeface="NSimSun" panose="02010609030101010101" pitchFamily="49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84811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3">
            <a:extLst>
              <a:ext uri="{FF2B5EF4-FFF2-40B4-BE49-F238E27FC236}">
                <a16:creationId xmlns:a16="http://schemas.microsoft.com/office/drawing/2014/main" id="{D50F336B-ECE1-44C8-A3D6-83464F529999}"/>
              </a:ext>
            </a:extLst>
          </p:cNvPr>
          <p:cNvPicPr/>
          <p:nvPr/>
        </p:nvPicPr>
        <p:blipFill>
          <a:blip r:embed="rId2"/>
          <a:srcRect b="5271"/>
          <a:stretch>
            <a:fillRect/>
          </a:stretch>
        </p:blipFill>
        <p:spPr bwMode="auto">
          <a:xfrm>
            <a:off x="294803" y="185774"/>
            <a:ext cx="1889104" cy="1128121"/>
          </a:xfrm>
          <a:prstGeom prst="rect">
            <a:avLst/>
          </a:prstGeom>
        </p:spPr>
      </p:pic>
      <p:pic>
        <p:nvPicPr>
          <p:cNvPr id="5" name="Obraz4">
            <a:extLst>
              <a:ext uri="{FF2B5EF4-FFF2-40B4-BE49-F238E27FC236}">
                <a16:creationId xmlns:a16="http://schemas.microsoft.com/office/drawing/2014/main" id="{ABA2BF2B-A957-430C-826A-1C633460951D}"/>
              </a:ext>
            </a:extLst>
          </p:cNvPr>
          <p:cNvPicPr/>
          <p:nvPr/>
        </p:nvPicPr>
        <p:blipFill>
          <a:blip r:embed="rId3"/>
          <a:srcRect r="2676" b="3645"/>
          <a:stretch>
            <a:fillRect/>
          </a:stretch>
        </p:blipFill>
        <p:spPr bwMode="auto">
          <a:xfrm>
            <a:off x="9456491" y="4994275"/>
            <a:ext cx="2563495" cy="1863725"/>
          </a:xfrm>
          <a:prstGeom prst="rect">
            <a:avLst/>
          </a:prstGeom>
        </p:spPr>
      </p:pic>
      <p:pic>
        <p:nvPicPr>
          <p:cNvPr id="6" name="Obraz2">
            <a:extLst>
              <a:ext uri="{FF2B5EF4-FFF2-40B4-BE49-F238E27FC236}">
                <a16:creationId xmlns:a16="http://schemas.microsoft.com/office/drawing/2014/main" id="{E7D00F6F-24D4-4762-94F3-FDD8CD30C0C6}"/>
              </a:ext>
            </a:extLst>
          </p:cNvPr>
          <p:cNvPicPr/>
          <p:nvPr/>
        </p:nvPicPr>
        <p:blipFill>
          <a:blip r:embed="rId4"/>
          <a:srcRect r="103"/>
          <a:stretch>
            <a:fillRect/>
          </a:stretch>
        </p:blipFill>
        <p:spPr bwMode="auto">
          <a:xfrm>
            <a:off x="10008093" y="185773"/>
            <a:ext cx="1889104" cy="1128121"/>
          </a:xfrm>
          <a:prstGeom prst="rect">
            <a:avLst/>
          </a:prstGeom>
        </p:spPr>
      </p:pic>
      <p:sp>
        <p:nvSpPr>
          <p:cNvPr id="7" name="pole tekstowe 6">
            <a:extLst>
              <a:ext uri="{FF2B5EF4-FFF2-40B4-BE49-F238E27FC236}">
                <a16:creationId xmlns:a16="http://schemas.microsoft.com/office/drawing/2014/main" id="{3C10DD48-3794-4F64-91CE-4D051C199198}"/>
              </a:ext>
            </a:extLst>
          </p:cNvPr>
          <p:cNvSpPr txBox="1"/>
          <p:nvPr/>
        </p:nvSpPr>
        <p:spPr>
          <a:xfrm>
            <a:off x="1874668" y="1863725"/>
            <a:ext cx="8442664" cy="36009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l-PL" sz="5400" dirty="0">
                <a:effectLst/>
                <a:latin typeface="Liberation Serif" panose="02020603050405020304" pitchFamily="18" charset="0"/>
                <a:ea typeface="NSimSun" panose="02010609030101010101" pitchFamily="49" charset="-122"/>
                <a:cs typeface="Arial" panose="020B0604020202020204" pitchFamily="34" charset="0"/>
              </a:rPr>
              <a:t>Zakładanie Profilu Zaufanego</a:t>
            </a:r>
          </a:p>
          <a:p>
            <a:pPr algn="ctr"/>
            <a:r>
              <a:rPr lang="pl-PL" sz="5400" dirty="0">
                <a:effectLst/>
                <a:latin typeface="Liberation Serif" panose="02020603050405020304" pitchFamily="18" charset="0"/>
                <a:ea typeface="NSimSun" panose="02010609030101010101" pitchFamily="49" charset="-122"/>
                <a:cs typeface="Arial" panose="020B0604020202020204" pitchFamily="34" charset="0"/>
              </a:rPr>
              <a:t>krok po kroku za pomocą:</a:t>
            </a:r>
          </a:p>
          <a:p>
            <a:endParaRPr lang="pl-PL" sz="2400" dirty="0">
              <a:effectLst/>
              <a:latin typeface="Liberation Serif" panose="02020603050405020304" pitchFamily="18" charset="0"/>
              <a:ea typeface="NSimSun" panose="02010609030101010101" pitchFamily="49" charset="-122"/>
              <a:cs typeface="Arial" panose="020B0604020202020204" pitchFamily="34" charset="0"/>
            </a:endParaRPr>
          </a:p>
          <a:p>
            <a:pPr marL="342900" indent="-342900">
              <a:buAutoNum type="alphaLcParenR"/>
            </a:pPr>
            <a:r>
              <a:rPr lang="pl-PL" sz="2400" dirty="0">
                <a:effectLst/>
                <a:latin typeface="Liberation Serif" panose="02020603050405020304" pitchFamily="18" charset="0"/>
                <a:ea typeface="NSimSun" panose="02010609030101010101" pitchFamily="49" charset="-122"/>
                <a:cs typeface="Arial" panose="020B0604020202020204" pitchFamily="34" charset="0"/>
              </a:rPr>
              <a:t>Internetowego konta bankowego</a:t>
            </a:r>
            <a:endParaRPr lang="pl-PL" sz="2400" dirty="0">
              <a:latin typeface="Liberation Serif" panose="02020603050405020304" pitchFamily="18" charset="0"/>
              <a:ea typeface="NSimSun" panose="02010609030101010101" pitchFamily="49" charset="-122"/>
              <a:cs typeface="Arial" panose="020B0604020202020204" pitchFamily="34" charset="0"/>
            </a:endParaRPr>
          </a:p>
          <a:p>
            <a:pPr marL="342900" indent="-342900">
              <a:buAutoNum type="alphaLcParenR"/>
            </a:pPr>
            <a:r>
              <a:rPr lang="pl-PL" sz="2400" dirty="0">
                <a:effectLst/>
                <a:latin typeface="Liberation Serif" panose="02020603050405020304" pitchFamily="18" charset="0"/>
                <a:ea typeface="NSimSun" panose="02010609030101010101" pitchFamily="49" charset="-122"/>
                <a:cs typeface="Arial" panose="020B0604020202020204" pitchFamily="34" charset="0"/>
              </a:rPr>
              <a:t>Kwalifikowanego podpisu elektronicznego</a:t>
            </a:r>
          </a:p>
          <a:p>
            <a:pPr marL="342900" indent="-342900">
              <a:buAutoNum type="alphaLcParenR"/>
            </a:pPr>
            <a:r>
              <a:rPr lang="pl-PL" sz="2400" dirty="0">
                <a:latin typeface="Liberation Serif" panose="02020603050405020304" pitchFamily="18" charset="0"/>
                <a:ea typeface="NSimSun" panose="02010609030101010101" pitchFamily="49" charset="-122"/>
                <a:cs typeface="Arial" panose="020B0604020202020204" pitchFamily="34" charset="0"/>
              </a:rPr>
              <a:t>Bezpośrednio na stronie </a:t>
            </a:r>
          </a:p>
          <a:p>
            <a:pPr marL="342900" indent="-342900">
              <a:buAutoNum type="alphaLcParenR"/>
            </a:pPr>
            <a:r>
              <a:rPr lang="pl-PL" sz="2400" dirty="0">
                <a:latin typeface="Liberation Serif" panose="02020603050405020304" pitchFamily="18" charset="0"/>
                <a:ea typeface="NSimSun" panose="02010609030101010101" pitchFamily="49" charset="-122"/>
                <a:cs typeface="Arial" panose="020B0604020202020204" pitchFamily="34" charset="0"/>
              </a:rPr>
              <a:t>E-DOWÓD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17428963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3">
            <a:extLst>
              <a:ext uri="{FF2B5EF4-FFF2-40B4-BE49-F238E27FC236}">
                <a16:creationId xmlns:a16="http://schemas.microsoft.com/office/drawing/2014/main" id="{D50F336B-ECE1-44C8-A3D6-83464F529999}"/>
              </a:ext>
            </a:extLst>
          </p:cNvPr>
          <p:cNvPicPr/>
          <p:nvPr/>
        </p:nvPicPr>
        <p:blipFill>
          <a:blip r:embed="rId2"/>
          <a:srcRect b="5271"/>
          <a:stretch>
            <a:fillRect/>
          </a:stretch>
        </p:blipFill>
        <p:spPr bwMode="auto">
          <a:xfrm>
            <a:off x="294803" y="185774"/>
            <a:ext cx="1889104" cy="1128121"/>
          </a:xfrm>
          <a:prstGeom prst="rect">
            <a:avLst/>
          </a:prstGeom>
        </p:spPr>
      </p:pic>
      <p:pic>
        <p:nvPicPr>
          <p:cNvPr id="5" name="Obraz4">
            <a:extLst>
              <a:ext uri="{FF2B5EF4-FFF2-40B4-BE49-F238E27FC236}">
                <a16:creationId xmlns:a16="http://schemas.microsoft.com/office/drawing/2014/main" id="{ABA2BF2B-A957-430C-826A-1C633460951D}"/>
              </a:ext>
            </a:extLst>
          </p:cNvPr>
          <p:cNvPicPr/>
          <p:nvPr/>
        </p:nvPicPr>
        <p:blipFill>
          <a:blip r:embed="rId3"/>
          <a:srcRect r="2676" b="3645"/>
          <a:stretch>
            <a:fillRect/>
          </a:stretch>
        </p:blipFill>
        <p:spPr bwMode="auto">
          <a:xfrm>
            <a:off x="9456491" y="4994275"/>
            <a:ext cx="2563495" cy="1863725"/>
          </a:xfrm>
          <a:prstGeom prst="rect">
            <a:avLst/>
          </a:prstGeom>
        </p:spPr>
      </p:pic>
      <p:pic>
        <p:nvPicPr>
          <p:cNvPr id="6" name="Obraz2">
            <a:extLst>
              <a:ext uri="{FF2B5EF4-FFF2-40B4-BE49-F238E27FC236}">
                <a16:creationId xmlns:a16="http://schemas.microsoft.com/office/drawing/2014/main" id="{EFC3BD2A-DBA9-44A8-94BF-2E074EEA5741}"/>
              </a:ext>
            </a:extLst>
          </p:cNvPr>
          <p:cNvPicPr/>
          <p:nvPr/>
        </p:nvPicPr>
        <p:blipFill>
          <a:blip r:embed="rId4"/>
          <a:srcRect r="103"/>
          <a:stretch>
            <a:fillRect/>
          </a:stretch>
        </p:blipFill>
        <p:spPr bwMode="auto">
          <a:xfrm>
            <a:off x="10008093" y="185773"/>
            <a:ext cx="1889104" cy="1128121"/>
          </a:xfrm>
          <a:prstGeom prst="rect">
            <a:avLst/>
          </a:prstGeom>
        </p:spPr>
      </p:pic>
      <p:sp>
        <p:nvSpPr>
          <p:cNvPr id="9" name="pole tekstowe 8">
            <a:extLst>
              <a:ext uri="{FF2B5EF4-FFF2-40B4-BE49-F238E27FC236}">
                <a16:creationId xmlns:a16="http://schemas.microsoft.com/office/drawing/2014/main" id="{51841D2E-DD43-484D-81E6-92C477E6556F}"/>
              </a:ext>
            </a:extLst>
          </p:cNvPr>
          <p:cNvSpPr txBox="1"/>
          <p:nvPr/>
        </p:nvSpPr>
        <p:spPr>
          <a:xfrm>
            <a:off x="393902" y="2056885"/>
            <a:ext cx="10315852" cy="3344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spcAft>
                <a:spcPts val="7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pl-PL" sz="2000" kern="100" dirty="0">
                <a:effectLst/>
                <a:latin typeface="Liberation Serif" panose="02020603050405020304" pitchFamily="18" charset="0"/>
                <a:ea typeface="NSimSun" panose="02010609030101010101" pitchFamily="49" charset="-122"/>
                <a:cs typeface="Arial" panose="020B0604020202020204" pitchFamily="34" charset="0"/>
              </a:rPr>
              <a:t>Sprawdź, czy twój bank ma możliwość założenia profilu zaufanego, na przykład wejdź na stronę banku lub zadzwoń na infolinię</a:t>
            </a:r>
          </a:p>
          <a:p>
            <a:pPr marL="342900" lvl="0" indent="-342900">
              <a:lnSpc>
                <a:spcPct val="115000"/>
              </a:lnSpc>
              <a:spcAft>
                <a:spcPts val="7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pl-PL" sz="2000" kern="100" dirty="0">
                <a:effectLst/>
                <a:latin typeface="Liberation Serif" panose="02020603050405020304" pitchFamily="18" charset="0"/>
                <a:ea typeface="NSimSun" panose="02010609030101010101" pitchFamily="49" charset="-122"/>
                <a:cs typeface="Arial" panose="020B0604020202020204" pitchFamily="34" charset="0"/>
              </a:rPr>
              <a:t>Zaloguj się na swoje konto bankowe.</a:t>
            </a:r>
          </a:p>
          <a:p>
            <a:pPr marL="342900" lvl="0" indent="-342900">
              <a:lnSpc>
                <a:spcPct val="115000"/>
              </a:lnSpc>
              <a:spcAft>
                <a:spcPts val="7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pl-PL" sz="2000" kern="100" dirty="0">
                <a:effectLst/>
                <a:latin typeface="Liberation Serif" panose="02020603050405020304" pitchFamily="18" charset="0"/>
                <a:ea typeface="NSimSun" panose="02010609030101010101" pitchFamily="49" charset="-122"/>
                <a:cs typeface="Arial" panose="020B0604020202020204" pitchFamily="34" charset="0"/>
              </a:rPr>
              <a:t>Wyszukaj formularz zakładania profilu zaufanego.</a:t>
            </a:r>
          </a:p>
          <a:p>
            <a:pPr marL="342900" lvl="0" indent="-342900">
              <a:lnSpc>
                <a:spcPct val="115000"/>
              </a:lnSpc>
              <a:spcAft>
                <a:spcPts val="7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pl-PL" sz="2000" kern="100" dirty="0">
                <a:effectLst/>
                <a:latin typeface="Liberation Serif" panose="02020603050405020304" pitchFamily="18" charset="0"/>
                <a:ea typeface="NSimSun" panose="02010609030101010101" pitchFamily="49" charset="-122"/>
                <a:cs typeface="Arial" panose="020B0604020202020204" pitchFamily="34" charset="0"/>
              </a:rPr>
              <a:t>Czytaj uważnie informacje przekazywane podczas procesu rejestracji.</a:t>
            </a:r>
          </a:p>
          <a:p>
            <a:pPr>
              <a:lnSpc>
                <a:spcPct val="115000"/>
              </a:lnSpc>
              <a:spcAft>
                <a:spcPts val="700"/>
              </a:spcAft>
              <a:tabLst>
                <a:tab pos="457200" algn="l"/>
              </a:tabLst>
            </a:pPr>
            <a:r>
              <a:rPr lang="pl-PL" sz="2000" b="1" kern="100" dirty="0">
                <a:effectLst/>
                <a:latin typeface="Liberation Serif" panose="02020603050405020304" pitchFamily="18" charset="0"/>
                <a:ea typeface="NSimSun" panose="02010609030101010101" pitchFamily="49" charset="-122"/>
                <a:cs typeface="Arial" panose="020B0604020202020204" pitchFamily="34" charset="0"/>
              </a:rPr>
              <a:t>Za każdym razem, gdy chcesz zalogować się z wykorzystaniem profilu zaufanego, wybieraj opcję logowania przez system tego banku.</a:t>
            </a:r>
            <a:r>
              <a:rPr lang="pl-PL" sz="2000" kern="100" dirty="0">
                <a:effectLst/>
                <a:latin typeface="Liberation Serif" panose="02020603050405020304" pitchFamily="18" charset="0"/>
                <a:ea typeface="NSimSun" panose="02010609030101010101" pitchFamily="49" charset="-122"/>
                <a:cs typeface="Arial" panose="020B0604020202020204" pitchFamily="34" charset="0"/>
              </a:rPr>
              <a:t> </a:t>
            </a:r>
          </a:p>
          <a:p>
            <a:pPr lvl="0">
              <a:lnSpc>
                <a:spcPct val="115000"/>
              </a:lnSpc>
              <a:spcAft>
                <a:spcPts val="700"/>
              </a:spcAft>
              <a:tabLst>
                <a:tab pos="457200" algn="l"/>
              </a:tabLst>
            </a:pPr>
            <a:endParaRPr lang="pl-PL" sz="2000" kern="100" dirty="0">
              <a:effectLst/>
              <a:latin typeface="Liberation Serif" panose="02020603050405020304" pitchFamily="18" charset="0"/>
              <a:ea typeface="NSimSun" panose="02010609030101010101" pitchFamily="49" charset="-122"/>
              <a:cs typeface="Arial" panose="020B0604020202020204" pitchFamily="34" charset="0"/>
            </a:endParaRPr>
          </a:p>
        </p:txBody>
      </p:sp>
      <p:pic>
        <p:nvPicPr>
          <p:cNvPr id="8" name="Obraz 7">
            <a:extLst>
              <a:ext uri="{FF2B5EF4-FFF2-40B4-BE49-F238E27FC236}">
                <a16:creationId xmlns:a16="http://schemas.microsoft.com/office/drawing/2014/main" id="{D17E2D64-B9CE-46AC-8FC7-09F8E01B364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95753" y="4907005"/>
            <a:ext cx="5156441" cy="1765129"/>
          </a:xfrm>
          <a:prstGeom prst="rect">
            <a:avLst/>
          </a:prstGeom>
        </p:spPr>
      </p:pic>
      <p:sp>
        <p:nvSpPr>
          <p:cNvPr id="12" name="pole tekstowe 11">
            <a:extLst>
              <a:ext uri="{FF2B5EF4-FFF2-40B4-BE49-F238E27FC236}">
                <a16:creationId xmlns:a16="http://schemas.microsoft.com/office/drawing/2014/main" id="{C22ABCCD-40A5-4014-B60F-BAF46B4EC364}"/>
              </a:ext>
            </a:extLst>
          </p:cNvPr>
          <p:cNvSpPr txBox="1"/>
          <p:nvPr/>
        </p:nvSpPr>
        <p:spPr>
          <a:xfrm>
            <a:off x="294804" y="1313397"/>
            <a:ext cx="1105085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ctr">
              <a:buAutoNum type="alphaLcParenR"/>
            </a:pPr>
            <a:r>
              <a:rPr lang="pl-PL" sz="3600" dirty="0">
                <a:effectLst/>
                <a:latin typeface="Liberation Serif" panose="02020603050405020304" pitchFamily="18" charset="0"/>
                <a:ea typeface="NSimSun" panose="02010609030101010101" pitchFamily="49" charset="-122"/>
                <a:cs typeface="Arial" panose="020B0604020202020204" pitchFamily="34" charset="0"/>
              </a:rPr>
              <a:t>Internetowe konto bankowe</a:t>
            </a:r>
            <a:endParaRPr lang="pl-PL" sz="3600" dirty="0">
              <a:latin typeface="Liberation Serif" panose="02020603050405020304" pitchFamily="18" charset="0"/>
              <a:ea typeface="NSimSun" panose="02010609030101010101" pitchFamily="49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06694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3">
            <a:extLst>
              <a:ext uri="{FF2B5EF4-FFF2-40B4-BE49-F238E27FC236}">
                <a16:creationId xmlns:a16="http://schemas.microsoft.com/office/drawing/2014/main" id="{D50F336B-ECE1-44C8-A3D6-83464F529999}"/>
              </a:ext>
            </a:extLst>
          </p:cNvPr>
          <p:cNvPicPr/>
          <p:nvPr/>
        </p:nvPicPr>
        <p:blipFill>
          <a:blip r:embed="rId2"/>
          <a:srcRect b="5271"/>
          <a:stretch>
            <a:fillRect/>
          </a:stretch>
        </p:blipFill>
        <p:spPr bwMode="auto">
          <a:xfrm>
            <a:off x="294803" y="185774"/>
            <a:ext cx="1889104" cy="1128121"/>
          </a:xfrm>
          <a:prstGeom prst="rect">
            <a:avLst/>
          </a:prstGeom>
        </p:spPr>
      </p:pic>
      <p:pic>
        <p:nvPicPr>
          <p:cNvPr id="5" name="Obraz4">
            <a:extLst>
              <a:ext uri="{FF2B5EF4-FFF2-40B4-BE49-F238E27FC236}">
                <a16:creationId xmlns:a16="http://schemas.microsoft.com/office/drawing/2014/main" id="{ABA2BF2B-A957-430C-826A-1C633460951D}"/>
              </a:ext>
            </a:extLst>
          </p:cNvPr>
          <p:cNvPicPr/>
          <p:nvPr/>
        </p:nvPicPr>
        <p:blipFill>
          <a:blip r:embed="rId3"/>
          <a:srcRect r="2676" b="3645"/>
          <a:stretch>
            <a:fillRect/>
          </a:stretch>
        </p:blipFill>
        <p:spPr bwMode="auto">
          <a:xfrm>
            <a:off x="9456491" y="4994275"/>
            <a:ext cx="2563495" cy="1863725"/>
          </a:xfrm>
          <a:prstGeom prst="rect">
            <a:avLst/>
          </a:prstGeom>
        </p:spPr>
      </p:pic>
      <p:pic>
        <p:nvPicPr>
          <p:cNvPr id="6" name="Obraz2">
            <a:extLst>
              <a:ext uri="{FF2B5EF4-FFF2-40B4-BE49-F238E27FC236}">
                <a16:creationId xmlns:a16="http://schemas.microsoft.com/office/drawing/2014/main" id="{4EB76C01-F6A5-4304-8F36-EEF0CD104D9B}"/>
              </a:ext>
            </a:extLst>
          </p:cNvPr>
          <p:cNvPicPr/>
          <p:nvPr/>
        </p:nvPicPr>
        <p:blipFill>
          <a:blip r:embed="rId4"/>
          <a:srcRect r="103"/>
          <a:stretch>
            <a:fillRect/>
          </a:stretch>
        </p:blipFill>
        <p:spPr bwMode="auto">
          <a:xfrm>
            <a:off x="10008093" y="185773"/>
            <a:ext cx="1889104" cy="1128121"/>
          </a:xfrm>
          <a:prstGeom prst="rect">
            <a:avLst/>
          </a:prstGeom>
        </p:spPr>
      </p:pic>
      <p:sp>
        <p:nvSpPr>
          <p:cNvPr id="7" name="pole tekstowe 6">
            <a:extLst>
              <a:ext uri="{FF2B5EF4-FFF2-40B4-BE49-F238E27FC236}">
                <a16:creationId xmlns:a16="http://schemas.microsoft.com/office/drawing/2014/main" id="{D9AFD40E-0054-4805-9D5A-EE0F70EEA6A4}"/>
              </a:ext>
            </a:extLst>
          </p:cNvPr>
          <p:cNvSpPr txBox="1"/>
          <p:nvPr/>
        </p:nvSpPr>
        <p:spPr>
          <a:xfrm>
            <a:off x="294803" y="1313894"/>
            <a:ext cx="1092657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l-PL" sz="3200" dirty="0">
                <a:effectLst/>
                <a:latin typeface="Liberation Serif" panose="02020603050405020304" pitchFamily="18" charset="0"/>
                <a:ea typeface="NSimSun" panose="02010609030101010101" pitchFamily="49" charset="-122"/>
                <a:cs typeface="Arial" panose="020B0604020202020204" pitchFamily="34" charset="0"/>
              </a:rPr>
              <a:t>b)   Kwalifikowany podpis elektroniczny</a:t>
            </a:r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AC61A929-35C0-499F-9E44-0FE7BD528A6F}"/>
              </a:ext>
            </a:extLst>
          </p:cNvPr>
          <p:cNvSpPr txBox="1"/>
          <p:nvPr/>
        </p:nvSpPr>
        <p:spPr>
          <a:xfrm>
            <a:off x="294803" y="2235788"/>
            <a:ext cx="10802284" cy="2696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700"/>
              </a:spcAft>
            </a:pPr>
            <a:r>
              <a:rPr lang="pl-PL" sz="2400" kern="100" dirty="0">
                <a:effectLst/>
                <a:latin typeface="Liberation Serif" panose="02020603050405020304" pitchFamily="18" charset="0"/>
                <a:ea typeface="NSimSun" panose="02010609030101010101" pitchFamily="49" charset="-122"/>
                <a:cs typeface="Arial" panose="020B0604020202020204" pitchFamily="34" charset="0"/>
              </a:rPr>
              <a:t>Jeżeli masz kwalifikowany podpis elektroniczny, możesz go użyć do założenia profilu zaufanego. Dzięki temu profil zaufany założysz od ręki, bez wychodzenia z domu -  wystarczy, że podpiszesz wniosek o potwierdzanie profilu zaufanego.</a:t>
            </a:r>
          </a:p>
          <a:p>
            <a:pPr>
              <a:lnSpc>
                <a:spcPct val="115000"/>
              </a:lnSpc>
              <a:spcAft>
                <a:spcPts val="700"/>
              </a:spcAft>
            </a:pPr>
            <a:r>
              <a:rPr lang="pl-PL" sz="2400" b="1" kern="100" dirty="0">
                <a:solidFill>
                  <a:srgbClr val="C9211E"/>
                </a:solidFill>
                <a:effectLst/>
                <a:latin typeface="Liberation Serif" panose="02020603050405020304" pitchFamily="18" charset="0"/>
                <a:ea typeface="NSimSun" panose="02010609030101010101" pitchFamily="49" charset="-122"/>
                <a:cs typeface="Arial" panose="020B0604020202020204" pitchFamily="34" charset="0"/>
              </a:rPr>
              <a:t>Jeżeli nie masz kwalifikowanego podpisu elektronicznego, załóż profil zaufany w inny sposób np.  przez Internet za pomocą konta bankowego lub w punkcie potwierdzającym.</a:t>
            </a:r>
            <a:endParaRPr lang="pl-PL" sz="2400" kern="100" dirty="0">
              <a:effectLst/>
              <a:latin typeface="Liberation Serif" panose="02020603050405020304" pitchFamily="18" charset="0"/>
              <a:ea typeface="NSimSun" panose="02010609030101010101" pitchFamily="49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9647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3">
            <a:extLst>
              <a:ext uri="{FF2B5EF4-FFF2-40B4-BE49-F238E27FC236}">
                <a16:creationId xmlns:a16="http://schemas.microsoft.com/office/drawing/2014/main" id="{D50F336B-ECE1-44C8-A3D6-83464F529999}"/>
              </a:ext>
            </a:extLst>
          </p:cNvPr>
          <p:cNvPicPr/>
          <p:nvPr/>
        </p:nvPicPr>
        <p:blipFill>
          <a:blip r:embed="rId2"/>
          <a:srcRect b="5271"/>
          <a:stretch>
            <a:fillRect/>
          </a:stretch>
        </p:blipFill>
        <p:spPr bwMode="auto">
          <a:xfrm>
            <a:off x="294803" y="185774"/>
            <a:ext cx="1889104" cy="1128121"/>
          </a:xfrm>
          <a:prstGeom prst="rect">
            <a:avLst/>
          </a:prstGeom>
        </p:spPr>
      </p:pic>
      <p:pic>
        <p:nvPicPr>
          <p:cNvPr id="5" name="Obraz4">
            <a:extLst>
              <a:ext uri="{FF2B5EF4-FFF2-40B4-BE49-F238E27FC236}">
                <a16:creationId xmlns:a16="http://schemas.microsoft.com/office/drawing/2014/main" id="{ABA2BF2B-A957-430C-826A-1C633460951D}"/>
              </a:ext>
            </a:extLst>
          </p:cNvPr>
          <p:cNvPicPr/>
          <p:nvPr/>
        </p:nvPicPr>
        <p:blipFill>
          <a:blip r:embed="rId3"/>
          <a:srcRect r="2676" b="3645"/>
          <a:stretch>
            <a:fillRect/>
          </a:stretch>
        </p:blipFill>
        <p:spPr bwMode="auto">
          <a:xfrm>
            <a:off x="9456491" y="4994275"/>
            <a:ext cx="2563495" cy="1863725"/>
          </a:xfrm>
          <a:prstGeom prst="rect">
            <a:avLst/>
          </a:prstGeom>
        </p:spPr>
      </p:pic>
      <p:sp>
        <p:nvSpPr>
          <p:cNvPr id="7" name="pole tekstowe 6">
            <a:extLst>
              <a:ext uri="{FF2B5EF4-FFF2-40B4-BE49-F238E27FC236}">
                <a16:creationId xmlns:a16="http://schemas.microsoft.com/office/drawing/2014/main" id="{F079B00D-6F46-48CE-A761-CCAA3B9A55CE}"/>
              </a:ext>
            </a:extLst>
          </p:cNvPr>
          <p:cNvSpPr txBox="1"/>
          <p:nvPr/>
        </p:nvSpPr>
        <p:spPr>
          <a:xfrm>
            <a:off x="294803" y="2048784"/>
            <a:ext cx="11263923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marR="0" lvl="0" indent="-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457200" algn="l"/>
              </a:tabLst>
            </a:pPr>
            <a:r>
              <a:rPr lang="pl-PL" sz="2400" kern="100" dirty="0">
                <a:effectLst/>
                <a:latin typeface="Liberation Serif" panose="02020603050405020304" pitchFamily="18" charset="0"/>
                <a:ea typeface="NSimSun" panose="02010609030101010101" pitchFamily="49" charset="-122"/>
                <a:cs typeface="Arial" panose="020B0604020202020204" pitchFamily="34" charset="0"/>
              </a:rPr>
              <a:t>Wejdź na stronę profilu zaufanego - </a:t>
            </a:r>
            <a:r>
              <a:rPr lang="pl-PL" altLang="zh-CN" sz="2400" dirty="0">
                <a:ea typeface="NSimSun" panose="02010609030101010101" pitchFamily="49" charset="-122"/>
                <a:cs typeface="Arial" panose="020B0604020202020204" pitchFamily="34" charset="0"/>
                <a:hlinkClick r:id="rId4"/>
              </a:rPr>
              <a:t>https://www.gov.pl/web/gov/zaloz-profil-zaufany</a:t>
            </a:r>
            <a:endParaRPr lang="pl-PL" altLang="zh-CN" sz="2400" dirty="0">
              <a:ea typeface="NSimSun" panose="02010609030101010101" pitchFamily="49" charset="-122"/>
              <a:cs typeface="Arial" panose="020B0604020202020204" pitchFamily="34" charset="0"/>
            </a:endParaRPr>
          </a:p>
          <a:p>
            <a:pPr marL="457200" marR="0" lvl="0" indent="-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457200" algn="l"/>
              </a:tabLst>
            </a:pPr>
            <a:r>
              <a:rPr lang="pl-PL" sz="2400" kern="100" dirty="0">
                <a:effectLst/>
                <a:latin typeface="Liberation Serif" panose="02020603050405020304" pitchFamily="18" charset="0"/>
                <a:ea typeface="NSimSun" panose="02010609030101010101" pitchFamily="49" charset="-122"/>
                <a:cs typeface="Arial" panose="020B0604020202020204" pitchFamily="34" charset="0"/>
              </a:rPr>
              <a:t>Kliknij </a:t>
            </a:r>
            <a:r>
              <a:rPr lang="pl-PL" sz="2400" b="1" kern="100" dirty="0">
                <a:effectLst/>
                <a:latin typeface="Liberation Serif" panose="02020603050405020304" pitchFamily="18" charset="0"/>
                <a:ea typeface="NSimSun" panose="02010609030101010101" pitchFamily="49" charset="-122"/>
                <a:cs typeface="Arial" panose="020B0604020202020204" pitchFamily="34" charset="0"/>
              </a:rPr>
              <a:t>Zarejestruj się</a:t>
            </a:r>
            <a:r>
              <a:rPr lang="pl-PL" sz="2400" kern="100" dirty="0">
                <a:effectLst/>
                <a:latin typeface="Liberation Serif" panose="02020603050405020304" pitchFamily="18" charset="0"/>
                <a:ea typeface="NSimSun" panose="02010609030101010101" pitchFamily="49" charset="-122"/>
                <a:cs typeface="Arial" panose="020B0604020202020204" pitchFamily="34" charset="0"/>
              </a:rPr>
              <a:t>.</a:t>
            </a:r>
          </a:p>
          <a:p>
            <a:pPr marL="457200" marR="0" lvl="0" indent="-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457200" algn="l"/>
              </a:tabLst>
            </a:pPr>
            <a:r>
              <a:rPr lang="pl-PL" sz="2400" kern="100" dirty="0">
                <a:effectLst/>
                <a:latin typeface="Liberation Serif" panose="02020603050405020304" pitchFamily="18" charset="0"/>
                <a:ea typeface="NSimSun" panose="02010609030101010101" pitchFamily="49" charset="-122"/>
                <a:cs typeface="Arial" panose="020B0604020202020204" pitchFamily="34" charset="0"/>
              </a:rPr>
              <a:t>Wypełnij formularz.</a:t>
            </a:r>
          </a:p>
          <a:p>
            <a:pPr marL="457200" indent="-4572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pl-PL" sz="2400" kern="100" dirty="0">
                <a:effectLst/>
                <a:latin typeface="Liberation Serif" panose="02020603050405020304" pitchFamily="18" charset="0"/>
                <a:ea typeface="NSimSun" panose="02010609030101010101" pitchFamily="49" charset="-122"/>
                <a:cs typeface="Arial" panose="020B0604020202020204" pitchFamily="34" charset="0"/>
              </a:rPr>
              <a:t>Kliknij </a:t>
            </a:r>
            <a:r>
              <a:rPr lang="pl-PL" sz="2400" b="1" kern="100" dirty="0">
                <a:effectLst/>
                <a:latin typeface="Liberation Serif" panose="02020603050405020304" pitchFamily="18" charset="0"/>
                <a:ea typeface="NSimSun" panose="02010609030101010101" pitchFamily="49" charset="-122"/>
                <a:cs typeface="Arial" panose="020B0604020202020204" pitchFamily="34" charset="0"/>
              </a:rPr>
              <a:t>Zarejestruj się </a:t>
            </a:r>
          </a:p>
          <a:p>
            <a:pPr marL="457200" indent="-4572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pl-PL" sz="2400" kern="100" dirty="0">
                <a:effectLst/>
                <a:latin typeface="Liberation Serif" panose="02020603050405020304" pitchFamily="18" charset="0"/>
                <a:ea typeface="NSimSun" panose="02010609030101010101" pitchFamily="49" charset="-122"/>
                <a:cs typeface="Arial" panose="020B0604020202020204" pitchFamily="34" charset="0"/>
              </a:rPr>
              <a:t>Wyświetli się komunikat z prośbą o wpisanie kodu autoryzacyjnego. Wpisz kod.</a:t>
            </a:r>
          </a:p>
          <a:p>
            <a:pPr marL="457200" indent="-4572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pl-PL" sz="2400" kern="100" dirty="0">
                <a:effectLst/>
                <a:latin typeface="Liberation Serif" panose="02020603050405020304" pitchFamily="18" charset="0"/>
                <a:ea typeface="NSimSun" panose="02010609030101010101" pitchFamily="49" charset="-122"/>
                <a:cs typeface="Arial" panose="020B0604020202020204" pitchFamily="34" charset="0"/>
              </a:rPr>
              <a:t>Wyświetli się kolejny komunikat, który potwierdzi, że twój wniosek o profil zaufany został pomyślnie złożony. Pojawią się 2 opcje do wyboru: </a:t>
            </a:r>
            <a:r>
              <a:rPr lang="pl-PL" sz="2400" b="1" kern="100" dirty="0">
                <a:effectLst/>
                <a:latin typeface="Liberation Serif" panose="02020603050405020304" pitchFamily="18" charset="0"/>
                <a:ea typeface="NSimSun" panose="02010609030101010101" pitchFamily="49" charset="-122"/>
                <a:cs typeface="Arial" panose="020B0604020202020204" pitchFamily="34" charset="0"/>
              </a:rPr>
              <a:t>Wyświetl listę punktów potwierdzających </a:t>
            </a:r>
            <a:r>
              <a:rPr lang="pl-PL" sz="2400" kern="100" dirty="0">
                <a:effectLst/>
                <a:latin typeface="Liberation Serif" panose="02020603050405020304" pitchFamily="18" charset="0"/>
                <a:ea typeface="NSimSun" panose="02010609030101010101" pitchFamily="49" charset="-122"/>
                <a:cs typeface="Arial" panose="020B0604020202020204" pitchFamily="34" charset="0"/>
              </a:rPr>
              <a:t>oraz </a:t>
            </a:r>
            <a:r>
              <a:rPr lang="pl-PL" sz="2400" b="1" kern="100" dirty="0">
                <a:effectLst/>
                <a:latin typeface="Liberation Serif" panose="02020603050405020304" pitchFamily="18" charset="0"/>
                <a:ea typeface="NSimSun" panose="02010609030101010101" pitchFamily="49" charset="-122"/>
                <a:cs typeface="Arial" panose="020B0604020202020204" pitchFamily="34" charset="0"/>
              </a:rPr>
              <a:t>Potwierdź wniosek certyfikatem kwalifikowanym</a:t>
            </a:r>
            <a:r>
              <a:rPr lang="pl-PL" sz="2400" kern="100" dirty="0">
                <a:effectLst/>
                <a:latin typeface="Liberation Serif" panose="02020603050405020304" pitchFamily="18" charset="0"/>
                <a:ea typeface="NSimSun" panose="02010609030101010101" pitchFamily="49" charset="-122"/>
                <a:cs typeface="Arial" panose="020B0604020202020204" pitchFamily="34" charset="0"/>
              </a:rPr>
              <a:t>. </a:t>
            </a:r>
            <a:r>
              <a:rPr lang="pl-PL" sz="2400" b="1" kern="100" dirty="0">
                <a:effectLst/>
                <a:latin typeface="Liberation Serif" panose="02020603050405020304" pitchFamily="18" charset="0"/>
                <a:ea typeface="NSimSun" panose="02010609030101010101" pitchFamily="49" charset="-122"/>
                <a:cs typeface="Arial" panose="020B0604020202020204" pitchFamily="34" charset="0"/>
              </a:rPr>
              <a:t>Koniecznie wybierz opcję potwierdzenia certyfikatem kwalifikowanym</a:t>
            </a:r>
            <a:r>
              <a:rPr lang="pl-PL" sz="2400" kern="100" dirty="0">
                <a:effectLst/>
                <a:latin typeface="Liberation Serif" panose="02020603050405020304" pitchFamily="18" charset="0"/>
                <a:ea typeface="NSimSun" panose="02010609030101010101" pitchFamily="49" charset="-122"/>
                <a:cs typeface="Arial" panose="020B0604020202020204" pitchFamily="34" charset="0"/>
              </a:rPr>
              <a:t>.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457200" algn="l"/>
              </a:tabLst>
            </a:pPr>
            <a:endParaRPr lang="pl-PL" sz="2400" kern="100" dirty="0">
              <a:effectLst/>
              <a:latin typeface="Liberation Serif" panose="02020603050405020304" pitchFamily="18" charset="0"/>
              <a:ea typeface="NSimSun" panose="02010609030101010101" pitchFamily="49" charset="-122"/>
              <a:cs typeface="Arial" panose="020B0604020202020204" pitchFamily="34" charset="0"/>
            </a:endParaRPr>
          </a:p>
        </p:txBody>
      </p:sp>
      <p:sp>
        <p:nvSpPr>
          <p:cNvPr id="9" name="pole tekstowe 8">
            <a:extLst>
              <a:ext uri="{FF2B5EF4-FFF2-40B4-BE49-F238E27FC236}">
                <a16:creationId xmlns:a16="http://schemas.microsoft.com/office/drawing/2014/main" id="{096C0585-C7DE-4C05-8F3B-BD0F5C04174E}"/>
              </a:ext>
            </a:extLst>
          </p:cNvPr>
          <p:cNvSpPr txBox="1"/>
          <p:nvPr/>
        </p:nvSpPr>
        <p:spPr>
          <a:xfrm>
            <a:off x="294803" y="1309346"/>
            <a:ext cx="1108637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l-PL" sz="3600" b="1" dirty="0">
                <a:effectLst/>
                <a:latin typeface="Liberation Serif" panose="02020603050405020304" pitchFamily="18" charset="0"/>
                <a:ea typeface="NSimSun" panose="02010609030101010101" pitchFamily="49" charset="-122"/>
                <a:cs typeface="Arial" panose="020B0604020202020204" pitchFamily="34" charset="0"/>
              </a:rPr>
              <a:t>Zakładanie profilu zaufanego on-line</a:t>
            </a:r>
            <a:endParaRPr lang="pl-PL" sz="3600" dirty="0"/>
          </a:p>
        </p:txBody>
      </p:sp>
      <p:pic>
        <p:nvPicPr>
          <p:cNvPr id="10" name="Obraz2">
            <a:extLst>
              <a:ext uri="{FF2B5EF4-FFF2-40B4-BE49-F238E27FC236}">
                <a16:creationId xmlns:a16="http://schemas.microsoft.com/office/drawing/2014/main" id="{79BCEE1F-B138-4A20-87E2-36A99706E13A}"/>
              </a:ext>
            </a:extLst>
          </p:cNvPr>
          <p:cNvPicPr/>
          <p:nvPr/>
        </p:nvPicPr>
        <p:blipFill>
          <a:blip r:embed="rId5"/>
          <a:srcRect r="103"/>
          <a:stretch>
            <a:fillRect/>
          </a:stretch>
        </p:blipFill>
        <p:spPr bwMode="auto">
          <a:xfrm>
            <a:off x="10008093" y="185773"/>
            <a:ext cx="1889104" cy="1128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6485797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619</Words>
  <Application>Microsoft Office PowerPoint</Application>
  <PresentationFormat>Panoramiczny</PresentationFormat>
  <Paragraphs>54</Paragraphs>
  <Slides>12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9" baseType="lpstr">
      <vt:lpstr>Arial</vt:lpstr>
      <vt:lpstr>Calibri</vt:lpstr>
      <vt:lpstr>Calibri Light</vt:lpstr>
      <vt:lpstr>Liberation Sans</vt:lpstr>
      <vt:lpstr>Liberation Serif</vt:lpstr>
      <vt:lpstr>Symbol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Paulina Gajdeczka</dc:creator>
  <cp:lastModifiedBy>Paulina Gajdeczka</cp:lastModifiedBy>
  <cp:revision>7</cp:revision>
  <dcterms:created xsi:type="dcterms:W3CDTF">2021-02-09T12:26:36Z</dcterms:created>
  <dcterms:modified xsi:type="dcterms:W3CDTF">2021-02-09T15:06:59Z</dcterms:modified>
</cp:coreProperties>
</file>